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76" r:id="rId2"/>
    <p:sldId id="274" r:id="rId3"/>
    <p:sldId id="257" r:id="rId4"/>
    <p:sldId id="277" r:id="rId5"/>
    <p:sldId id="264" r:id="rId6"/>
    <p:sldId id="270" r:id="rId7"/>
    <p:sldId id="279" r:id="rId8"/>
    <p:sldId id="269" r:id="rId9"/>
    <p:sldId id="266" r:id="rId10"/>
    <p:sldId id="268" r:id="rId11"/>
    <p:sldId id="267" r:id="rId12"/>
    <p:sldId id="282" r:id="rId13"/>
    <p:sldId id="275" r:id="rId14"/>
    <p:sldId id="262" r:id="rId15"/>
    <p:sldId id="261" r:id="rId16"/>
    <p:sldId id="278" r:id="rId17"/>
    <p:sldId id="280" r:id="rId18"/>
    <p:sldId id="281" r:id="rId19"/>
    <p:sldId id="284" r:id="rId20"/>
    <p:sldId id="260" r:id="rId21"/>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2" d="100"/>
          <a:sy n="62" d="100"/>
        </p:scale>
        <p:origin x="10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B5EF1ECB-9525-4014-9527-F7B3F20279C0}" type="datetimeFigureOut">
              <a:rPr kumimoji="1" lang="ja-JP" altLang="en-US" smtClean="0"/>
              <a:t>2017/3/20</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23EF575D-7E1D-4577-907B-71DE7741C8CB}" type="slidenum">
              <a:rPr kumimoji="1" lang="ja-JP" altLang="en-US" smtClean="0"/>
              <a:t>‹#›</a:t>
            </a:fld>
            <a:endParaRPr kumimoji="1" lang="ja-JP" altLang="en-US"/>
          </a:p>
        </p:txBody>
      </p:sp>
    </p:spTree>
    <p:extLst>
      <p:ext uri="{BB962C8B-B14F-4D97-AF65-F5344CB8AC3E}">
        <p14:creationId xmlns:p14="http://schemas.microsoft.com/office/powerpoint/2010/main" val="38808725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264866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219458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307238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320931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421776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178506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166923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3635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201307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171012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3CBAB6-3692-49EB-A12A-0A4FE14F7F7B}" type="datetimeFigureOut">
              <a:rPr kumimoji="1" lang="ja-JP" altLang="en-US" smtClean="0"/>
              <a:t>2017/3/20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354640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CBAB6-3692-49EB-A12A-0A4FE14F7F7B}" type="datetimeFigureOut">
              <a:rPr kumimoji="1" lang="ja-JP" altLang="en-US" smtClean="0"/>
              <a:t>2017/3/20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3F36A-4A7F-46E4-8004-9726569FB902}" type="slidenum">
              <a:rPr kumimoji="1" lang="ja-JP" altLang="en-US" smtClean="0"/>
              <a:t>‹#›</a:t>
            </a:fld>
            <a:endParaRPr kumimoji="1" lang="ja-JP" altLang="en-US"/>
          </a:p>
        </p:txBody>
      </p:sp>
    </p:spTree>
    <p:extLst>
      <p:ext uri="{BB962C8B-B14F-4D97-AF65-F5344CB8AC3E}">
        <p14:creationId xmlns:p14="http://schemas.microsoft.com/office/powerpoint/2010/main" val="134253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senbo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3" y="-21071"/>
            <a:ext cx="122248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09005" y="6025786"/>
            <a:ext cx="3082834" cy="707886"/>
          </a:xfrm>
          <a:prstGeom prst="rect">
            <a:avLst/>
          </a:prstGeom>
          <a:noFill/>
        </p:spPr>
        <p:txBody>
          <a:bodyPr wrap="square" rtlCol="0">
            <a:spAutoFit/>
          </a:bodyPr>
          <a:lstStyle/>
          <a:p>
            <a:r>
              <a:rPr kumimoji="1" lang="ja-JP" altLang="en-US" sz="2000" b="1" dirty="0" smtClean="0">
                <a:solidFill>
                  <a:schemeClr val="bg1"/>
                </a:solidFill>
              </a:rPr>
              <a:t>千本松原</a:t>
            </a:r>
            <a:endParaRPr kumimoji="1" lang="en-US" altLang="ja-JP" sz="2000" b="1" dirty="0" smtClean="0">
              <a:solidFill>
                <a:schemeClr val="bg1"/>
              </a:solidFill>
            </a:endParaRPr>
          </a:p>
          <a:p>
            <a:r>
              <a:rPr kumimoji="1" lang="ja-JP" altLang="en-US" sz="2000" b="1" dirty="0" smtClean="0">
                <a:solidFill>
                  <a:schemeClr val="bg1"/>
                </a:solidFill>
              </a:rPr>
              <a:t>薩摩義士の宝暦治水工事</a:t>
            </a:r>
            <a:endParaRPr kumimoji="1" lang="ja-JP" altLang="en-US" sz="2000" b="1" dirty="0">
              <a:solidFill>
                <a:schemeClr val="bg1"/>
              </a:solidFill>
            </a:endParaRPr>
          </a:p>
        </p:txBody>
      </p:sp>
      <p:sp>
        <p:nvSpPr>
          <p:cNvPr id="4" name="テキスト ボックス 3"/>
          <p:cNvSpPr txBox="1"/>
          <p:nvPr/>
        </p:nvSpPr>
        <p:spPr>
          <a:xfrm>
            <a:off x="887104" y="382136"/>
            <a:ext cx="10672549" cy="830997"/>
          </a:xfrm>
          <a:prstGeom prst="rect">
            <a:avLst/>
          </a:prstGeom>
          <a:noFill/>
        </p:spPr>
        <p:txBody>
          <a:bodyPr wrap="square" rtlCol="0">
            <a:spAutoFit/>
          </a:bodyPr>
          <a:lstStyle/>
          <a:p>
            <a:r>
              <a:rPr kumimoji="1" lang="ja-JP" altLang="en-US" sz="4800" dirty="0" smtClean="0">
                <a:ln>
                  <a:solidFill>
                    <a:schemeClr val="bg1"/>
                  </a:solidFill>
                </a:ln>
                <a:latin typeface="HGP創英角ﾎﾟｯﾌﾟ体" panose="040B0A00000000000000" pitchFamily="50" charset="-128"/>
                <a:ea typeface="HGP創英角ﾎﾟｯﾌﾟ体" panose="040B0A00000000000000" pitchFamily="50" charset="-128"/>
              </a:rPr>
              <a:t>調査測量作業現場の安全確保について</a:t>
            </a:r>
            <a:endParaRPr kumimoji="1" lang="ja-JP" altLang="en-US" sz="4800" dirty="0">
              <a:ln>
                <a:solidFill>
                  <a:schemeClr val="bg1"/>
                </a:solidFill>
              </a:ln>
              <a:latin typeface="HGP創英角ﾎﾟｯﾌﾟ体" panose="040B0A00000000000000" pitchFamily="50" charset="-128"/>
              <a:ea typeface="HGP創英角ﾎﾟｯﾌﾟ体" panose="040B0A00000000000000" pitchFamily="50" charset="-128"/>
            </a:endParaRPr>
          </a:p>
        </p:txBody>
      </p:sp>
      <p:sp>
        <p:nvSpPr>
          <p:cNvPr id="8" name="大波 7"/>
          <p:cNvSpPr/>
          <p:nvPr/>
        </p:nvSpPr>
        <p:spPr>
          <a:xfrm>
            <a:off x="7657206" y="6022217"/>
            <a:ext cx="3594564" cy="540813"/>
          </a:xfrm>
          <a:prstGeom prst="wave">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703700" y="6107958"/>
            <a:ext cx="3750590" cy="369332"/>
          </a:xfrm>
          <a:prstGeom prst="rect">
            <a:avLst/>
          </a:prstGeom>
          <a:noFill/>
        </p:spPr>
        <p:txBody>
          <a:bodyPr wrap="square" rtlCol="0">
            <a:spAutoFit/>
          </a:bodyPr>
          <a:lstStyle/>
          <a:p>
            <a:r>
              <a:rPr kumimoji="1" lang="ja-JP" altLang="en-US" b="1" dirty="0" smtClean="0">
                <a:latin typeface="AR丸ゴシック体M" panose="020B0609010101010101" pitchFamily="49" charset="-128"/>
                <a:ea typeface="AR丸ゴシック体M" panose="020B0609010101010101" pitchFamily="49" charset="-128"/>
              </a:rPr>
              <a:t>小杉安全コンサルタント事務所</a:t>
            </a:r>
            <a:endParaRPr kumimoji="1" lang="ja-JP" altLang="en-US" b="1" dirty="0">
              <a:latin typeface="AR丸ゴシック体M" panose="020B0609010101010101" pitchFamily="49" charset="-128"/>
              <a:ea typeface="AR丸ゴシック体M" panose="020B0609010101010101" pitchFamily="49" charset="-128"/>
            </a:endParaRPr>
          </a:p>
        </p:txBody>
      </p:sp>
    </p:spTree>
    <p:extLst>
      <p:ext uri="{BB962C8B-B14F-4D97-AF65-F5344CB8AC3E}">
        <p14:creationId xmlns:p14="http://schemas.microsoft.com/office/powerpoint/2010/main" val="3616126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442089" y="183310"/>
            <a:ext cx="4101711" cy="319610"/>
          </a:xfrm>
          <a:prstGeom prst="rect">
            <a:avLst/>
          </a:prstGeom>
          <a:solidFill>
            <a:srgbClr val="D2F2E8">
              <a:alpha val="50980"/>
            </a:srgb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smtClean="0"/>
              <a:t>事業者の講ずべき措置等</a:t>
            </a:r>
          </a:p>
        </p:txBody>
      </p:sp>
      <p:sp>
        <p:nvSpPr>
          <p:cNvPr id="3" name="Rectangle 3"/>
          <p:cNvSpPr txBox="1">
            <a:spLocks noChangeArrowheads="1"/>
          </p:cNvSpPr>
          <p:nvPr/>
        </p:nvSpPr>
        <p:spPr>
          <a:xfrm>
            <a:off x="396240" y="777240"/>
            <a:ext cx="11551920" cy="6080760"/>
          </a:xfrm>
          <a:prstGeom prst="rect">
            <a:avLst/>
          </a:prstGeom>
          <a:noFill/>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Tx/>
              <a:buNone/>
            </a:pPr>
            <a:r>
              <a:rPr lang="ja-JP" altLang="en-US" sz="2000" b="1" dirty="0" smtClean="0">
                <a:solidFill>
                  <a:srgbClr val="FF0000"/>
                </a:solidFill>
              </a:rPr>
              <a:t>法定の最低基準を守るだけでなく、労働者の安全と健康を確保する</a:t>
            </a:r>
            <a:r>
              <a:rPr lang="ja-JP" altLang="en-US" sz="2000" b="1" dirty="0" smtClean="0"/>
              <a:t>。国の労災防止施策に協力する</a:t>
            </a:r>
            <a:r>
              <a:rPr lang="ja-JP" altLang="en-US" sz="1800" dirty="0" smtClean="0"/>
              <a:t>（法</a:t>
            </a:r>
            <a:r>
              <a:rPr lang="en-US" altLang="ja-JP" sz="1800" dirty="0" smtClean="0"/>
              <a:t>3</a:t>
            </a:r>
            <a:r>
              <a:rPr lang="ja-JP" altLang="en-US" sz="1800" dirty="0" smtClean="0"/>
              <a:t>）</a:t>
            </a:r>
            <a:endParaRPr lang="en-US" altLang="ja-JP" sz="2000" dirty="0" smtClean="0"/>
          </a:p>
          <a:p>
            <a:pPr>
              <a:buFontTx/>
              <a:buNone/>
            </a:pPr>
            <a:r>
              <a:rPr lang="ja-JP" altLang="en-US" sz="2000" b="1" dirty="0" smtClean="0"/>
              <a:t>危険の防止</a:t>
            </a:r>
            <a:r>
              <a:rPr lang="ja-JP" altLang="en-US" sz="1800" dirty="0" smtClean="0"/>
              <a:t>（法</a:t>
            </a:r>
            <a:r>
              <a:rPr lang="en-US" altLang="ja-JP" sz="1800" dirty="0" smtClean="0"/>
              <a:t>20</a:t>
            </a:r>
            <a:r>
              <a:rPr lang="ja-JP" altLang="en-US" sz="1800" dirty="0" smtClean="0"/>
              <a:t>～</a:t>
            </a:r>
            <a:r>
              <a:rPr lang="en-US" altLang="ja-JP" sz="1800" dirty="0" smtClean="0"/>
              <a:t>21</a:t>
            </a:r>
            <a:r>
              <a:rPr lang="ja-JP" altLang="en-US" sz="1800" dirty="0" smtClean="0"/>
              <a:t>）</a:t>
            </a:r>
          </a:p>
          <a:p>
            <a:pPr>
              <a:buFontTx/>
              <a:buNone/>
            </a:pPr>
            <a:r>
              <a:rPr lang="ja-JP" altLang="en-US" sz="2000" dirty="0" smtClean="0"/>
              <a:t>・機械、器具その他の設備　　＊法定の安全装置、覆い、囲い等を有効使用のための点検、整備</a:t>
            </a:r>
            <a:r>
              <a:rPr lang="ja-JP" altLang="en-US" sz="1800" dirty="0" smtClean="0"/>
              <a:t>（則</a:t>
            </a:r>
            <a:r>
              <a:rPr lang="en-US" altLang="ja-JP" sz="1800" dirty="0" smtClean="0"/>
              <a:t>28</a:t>
            </a:r>
            <a:r>
              <a:rPr lang="ja-JP" altLang="en-US" sz="1800" dirty="0" smtClean="0"/>
              <a:t>）</a:t>
            </a:r>
            <a:endParaRPr lang="en-US" altLang="ja-JP" sz="1800" dirty="0" smtClean="0"/>
          </a:p>
          <a:p>
            <a:pPr>
              <a:buFontTx/>
              <a:buNone/>
            </a:pPr>
            <a:r>
              <a:rPr lang="ja-JP" altLang="en-US" sz="2000" dirty="0" smtClean="0"/>
              <a:t>・爆発性・発火性・引火性の物等　　　　　　　　　・電気、熱その他のエネルギー</a:t>
            </a:r>
          </a:p>
          <a:p>
            <a:pPr>
              <a:buFontTx/>
              <a:buNone/>
            </a:pPr>
            <a:r>
              <a:rPr lang="ja-JP" altLang="en-US" sz="2000" dirty="0" smtClean="0"/>
              <a:t>・掘削、採石、荷役、</a:t>
            </a:r>
            <a:r>
              <a:rPr lang="ja-JP" altLang="en-US" sz="2000" dirty="0" smtClean="0">
                <a:solidFill>
                  <a:srgbClr val="FF0000"/>
                </a:solidFill>
              </a:rPr>
              <a:t>伐木等の作業方法</a:t>
            </a:r>
            <a:r>
              <a:rPr lang="ja-JP" altLang="en-US" sz="2000" dirty="0" smtClean="0"/>
              <a:t>　　 　　</a:t>
            </a:r>
            <a:r>
              <a:rPr lang="ja-JP" altLang="en-US" sz="2000" dirty="0" smtClean="0">
                <a:solidFill>
                  <a:srgbClr val="FF0000"/>
                </a:solidFill>
              </a:rPr>
              <a:t>・墜落危険場所</a:t>
            </a:r>
            <a:r>
              <a:rPr lang="ja-JP" altLang="en-US" sz="2000" dirty="0">
                <a:solidFill>
                  <a:srgbClr val="FF0000"/>
                </a:solidFill>
              </a:rPr>
              <a:t>、</a:t>
            </a:r>
            <a:r>
              <a:rPr lang="ja-JP" altLang="en-US" sz="2000" dirty="0" smtClean="0">
                <a:solidFill>
                  <a:srgbClr val="FF0000"/>
                </a:solidFill>
              </a:rPr>
              <a:t>土砂等崩壊危険場所</a:t>
            </a:r>
            <a:endParaRPr lang="ja-JP" altLang="en-US" sz="200" dirty="0" smtClean="0">
              <a:solidFill>
                <a:srgbClr val="FF0000"/>
              </a:solidFill>
            </a:endParaRPr>
          </a:p>
          <a:p>
            <a:pPr>
              <a:buFontTx/>
              <a:buNone/>
            </a:pPr>
            <a:r>
              <a:rPr lang="ja-JP" altLang="en-US" sz="2000" b="1" dirty="0" smtClean="0"/>
              <a:t>健康障害の防止</a:t>
            </a:r>
            <a:r>
              <a:rPr lang="ja-JP" altLang="en-US" sz="1800" dirty="0" smtClean="0"/>
              <a:t>（法</a:t>
            </a:r>
            <a:r>
              <a:rPr lang="en-US" altLang="ja-JP" sz="1800" dirty="0" smtClean="0"/>
              <a:t>22</a:t>
            </a:r>
            <a:r>
              <a:rPr lang="ja-JP" altLang="en-US" sz="1800" dirty="0" smtClean="0"/>
              <a:t>）</a:t>
            </a:r>
          </a:p>
          <a:p>
            <a:pPr>
              <a:buFontTx/>
              <a:buNone/>
            </a:pPr>
            <a:r>
              <a:rPr lang="ja-JP" altLang="en-US" sz="2000" dirty="0" smtClean="0"/>
              <a:t>・原材料、ガス、蒸気、粉</a:t>
            </a:r>
            <a:r>
              <a:rPr lang="ja-JP" altLang="en-US" sz="2000" dirty="0" err="1" smtClean="0"/>
              <a:t>じん</a:t>
            </a:r>
            <a:r>
              <a:rPr lang="ja-JP" altLang="en-US" sz="2000" dirty="0" smtClean="0"/>
              <a:t>、酸素欠乏空気、病原体等</a:t>
            </a:r>
          </a:p>
          <a:p>
            <a:pPr>
              <a:buFontTx/>
              <a:buNone/>
            </a:pPr>
            <a:r>
              <a:rPr lang="ja-JP" altLang="en-US" sz="2000" dirty="0" smtClean="0"/>
              <a:t>・放射線、高温、低温、超音波、騒音、振動、異常気圧、赤外線、紫外線、レーザー等の有害光線</a:t>
            </a:r>
            <a:endParaRPr lang="en-US" altLang="ja-JP" sz="2000" dirty="0" smtClean="0"/>
          </a:p>
          <a:p>
            <a:pPr>
              <a:buFontTx/>
              <a:buNone/>
            </a:pPr>
            <a:r>
              <a:rPr lang="ja-JP" altLang="en-US" sz="2000" dirty="0" smtClean="0"/>
              <a:t>・計器監視、精密工作等　　　　　　　　　　　　　　　　・排気、廃液、</a:t>
            </a:r>
            <a:r>
              <a:rPr lang="ja-JP" altLang="en-US" sz="2000" dirty="0" err="1" smtClean="0"/>
              <a:t>残さい</a:t>
            </a:r>
            <a:r>
              <a:rPr lang="ja-JP" altLang="en-US" sz="2000" dirty="0" smtClean="0"/>
              <a:t>物</a:t>
            </a:r>
            <a:endParaRPr lang="ja-JP" altLang="en-US" sz="200" dirty="0" smtClean="0"/>
          </a:p>
          <a:p>
            <a:pPr>
              <a:buFontTx/>
              <a:buNone/>
            </a:pPr>
            <a:r>
              <a:rPr lang="ja-JP" altLang="en-US" sz="2000" b="1" dirty="0" smtClean="0"/>
              <a:t>就業の建設物その他の作業場</a:t>
            </a:r>
            <a:r>
              <a:rPr lang="ja-JP" altLang="en-US" sz="1800" dirty="0" smtClean="0"/>
              <a:t>（法</a:t>
            </a:r>
            <a:r>
              <a:rPr lang="en-US" altLang="ja-JP" sz="1800" dirty="0" smtClean="0"/>
              <a:t>23</a:t>
            </a:r>
            <a:r>
              <a:rPr lang="ja-JP" altLang="en-US" sz="1800" dirty="0" smtClean="0"/>
              <a:t>）</a:t>
            </a:r>
          </a:p>
          <a:p>
            <a:pPr>
              <a:buFontTx/>
              <a:buNone/>
            </a:pPr>
            <a:r>
              <a:rPr lang="ja-JP" altLang="en-US" sz="2000" dirty="0" smtClean="0">
                <a:solidFill>
                  <a:srgbClr val="FF0000"/>
                </a:solidFill>
              </a:rPr>
              <a:t>・通路、床面、階段等の保全　　　　　　　　　　　 　　・健康、風紀、生命保持に必要な措置</a:t>
            </a:r>
          </a:p>
          <a:p>
            <a:pPr>
              <a:buFontTx/>
              <a:buNone/>
            </a:pPr>
            <a:r>
              <a:rPr lang="ja-JP" altLang="en-US" sz="2000" dirty="0" smtClean="0">
                <a:solidFill>
                  <a:srgbClr val="FF0000"/>
                </a:solidFill>
              </a:rPr>
              <a:t>・換気、採光、照明、保温、防湿、休養、避難、清潔に必要な措置</a:t>
            </a:r>
          </a:p>
          <a:p>
            <a:pPr>
              <a:buFontTx/>
              <a:buNone/>
            </a:pPr>
            <a:r>
              <a:rPr lang="ja-JP" altLang="en-US" sz="2000" b="1" dirty="0" smtClean="0">
                <a:solidFill>
                  <a:srgbClr val="FF0000"/>
                </a:solidFill>
              </a:rPr>
              <a:t>作業行動から生ずる労働災害防止措置（重量物運搬等に伴う腰痛発症防止等）</a:t>
            </a:r>
            <a:r>
              <a:rPr lang="ja-JP" altLang="en-US" sz="1800" dirty="0" smtClean="0">
                <a:solidFill>
                  <a:srgbClr val="FF0000"/>
                </a:solidFill>
              </a:rPr>
              <a:t>（法</a:t>
            </a:r>
            <a:r>
              <a:rPr lang="en-US" altLang="ja-JP" sz="1800" dirty="0" smtClean="0">
                <a:solidFill>
                  <a:srgbClr val="FF0000"/>
                </a:solidFill>
              </a:rPr>
              <a:t>24</a:t>
            </a:r>
            <a:r>
              <a:rPr lang="ja-JP" altLang="en-US" sz="1800" dirty="0" smtClean="0">
                <a:solidFill>
                  <a:srgbClr val="FF0000"/>
                </a:solidFill>
              </a:rPr>
              <a:t>）</a:t>
            </a:r>
          </a:p>
          <a:p>
            <a:pPr>
              <a:buFontTx/>
              <a:buNone/>
            </a:pPr>
            <a:r>
              <a:rPr lang="ja-JP" altLang="en-US" sz="2000" b="1" dirty="0" smtClean="0">
                <a:solidFill>
                  <a:srgbClr val="FF0000"/>
                </a:solidFill>
              </a:rPr>
              <a:t>労働災害発生急迫危険時には、作業中止・退避等の措置</a:t>
            </a:r>
            <a:r>
              <a:rPr lang="ja-JP" altLang="en-US" sz="1800" dirty="0" smtClean="0">
                <a:solidFill>
                  <a:srgbClr val="FF0000"/>
                </a:solidFill>
              </a:rPr>
              <a:t>（法</a:t>
            </a:r>
            <a:r>
              <a:rPr lang="en-US" altLang="ja-JP" sz="1800" dirty="0" smtClean="0">
                <a:solidFill>
                  <a:srgbClr val="FF0000"/>
                </a:solidFill>
              </a:rPr>
              <a:t>25</a:t>
            </a:r>
            <a:r>
              <a:rPr lang="ja-JP" altLang="en-US" sz="1800" dirty="0" smtClean="0">
                <a:solidFill>
                  <a:srgbClr val="FF0000"/>
                </a:solidFill>
              </a:rPr>
              <a:t>）</a:t>
            </a:r>
          </a:p>
          <a:p>
            <a:pPr>
              <a:buFontTx/>
              <a:buNone/>
            </a:pPr>
            <a:r>
              <a:rPr lang="ja-JP" altLang="en-US" sz="2000" b="1" dirty="0" smtClean="0">
                <a:solidFill>
                  <a:srgbClr val="FF0000"/>
                </a:solidFill>
              </a:rPr>
              <a:t>救護に必用な機械等の備付け・管理、救護訓練、その他必要事項</a:t>
            </a:r>
            <a:r>
              <a:rPr lang="ja-JP" altLang="en-US" sz="1800" dirty="0" smtClean="0">
                <a:solidFill>
                  <a:srgbClr val="FF0000"/>
                </a:solidFill>
              </a:rPr>
              <a:t>（法</a:t>
            </a:r>
            <a:r>
              <a:rPr lang="en-US" altLang="ja-JP" sz="1800" dirty="0" smtClean="0">
                <a:solidFill>
                  <a:srgbClr val="FF0000"/>
                </a:solidFill>
              </a:rPr>
              <a:t>25-2</a:t>
            </a:r>
            <a:r>
              <a:rPr lang="ja-JP" altLang="en-US" sz="1800" dirty="0" smtClean="0">
                <a:solidFill>
                  <a:srgbClr val="FF0000"/>
                </a:solidFill>
              </a:rPr>
              <a:t>）</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2419" y="2134315"/>
            <a:ext cx="1692440" cy="1140812"/>
          </a:xfrm>
          <a:prstGeom prst="rect">
            <a:avLst/>
          </a:prstGeom>
        </p:spPr>
      </p:pic>
      <p:sp>
        <p:nvSpPr>
          <p:cNvPr id="5" name="Text Box 12"/>
          <p:cNvSpPr txBox="1">
            <a:spLocks noChangeArrowheads="1"/>
          </p:cNvSpPr>
          <p:nvPr/>
        </p:nvSpPr>
        <p:spPr bwMode="auto">
          <a:xfrm>
            <a:off x="10090499" y="5101292"/>
            <a:ext cx="18576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FF0000"/>
                </a:solidFill>
              </a:rPr>
              <a:t>法令等の要旨や特定化学物質等の情報</a:t>
            </a:r>
            <a:r>
              <a:rPr lang="ja-JP" altLang="en-US" sz="2000" b="1" dirty="0" smtClean="0">
                <a:solidFill>
                  <a:srgbClr val="FF0000"/>
                </a:solidFill>
              </a:rPr>
              <a:t>を労働者</a:t>
            </a:r>
            <a:r>
              <a:rPr lang="ja-JP" altLang="en-US" sz="2000" b="1" dirty="0">
                <a:solidFill>
                  <a:srgbClr val="FF0000"/>
                </a:solidFill>
              </a:rPr>
              <a:t>に</a:t>
            </a:r>
            <a:r>
              <a:rPr lang="ja-JP" altLang="en-US" sz="2000" b="1" dirty="0" smtClean="0">
                <a:solidFill>
                  <a:srgbClr val="FF0000"/>
                </a:solidFill>
              </a:rPr>
              <a:t>周知する</a:t>
            </a:r>
            <a:r>
              <a:rPr lang="ja-JP" altLang="en-US" dirty="0" smtClean="0">
                <a:solidFill>
                  <a:srgbClr val="FF0000"/>
                </a:solidFill>
              </a:rPr>
              <a:t>（法</a:t>
            </a:r>
            <a:r>
              <a:rPr lang="en-US" altLang="ja-JP" dirty="0" smtClean="0">
                <a:solidFill>
                  <a:srgbClr val="FF0000"/>
                </a:solidFill>
              </a:rPr>
              <a:t>101</a:t>
            </a:r>
            <a:r>
              <a:rPr lang="ja-JP" altLang="en-US" dirty="0" smtClean="0">
                <a:solidFill>
                  <a:srgbClr val="FF0000"/>
                </a:solidFill>
              </a:rPr>
              <a:t>）</a:t>
            </a:r>
            <a:r>
              <a:rPr lang="ja-JP" altLang="en-US" sz="2400" dirty="0"/>
              <a:t>　　</a:t>
            </a:r>
            <a:endParaRPr lang="ja-JP" altLang="en-US" dirty="0"/>
          </a:p>
        </p:txBody>
      </p:sp>
      <p:sp>
        <p:nvSpPr>
          <p:cNvPr id="6" name="Text Box 10"/>
          <p:cNvSpPr txBox="1">
            <a:spLocks noChangeArrowheads="1"/>
          </p:cNvSpPr>
          <p:nvPr/>
        </p:nvSpPr>
        <p:spPr bwMode="auto">
          <a:xfrm>
            <a:off x="3235008" y="1125140"/>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t>　</a:t>
            </a:r>
            <a:endParaRPr lang="ja-JP" altLang="en-US" sz="1600" b="1" dirty="0"/>
          </a:p>
        </p:txBody>
      </p:sp>
    </p:spTree>
    <p:extLst>
      <p:ext uri="{BB962C8B-B14F-4D97-AF65-F5344CB8AC3E}">
        <p14:creationId xmlns:p14="http://schemas.microsoft.com/office/powerpoint/2010/main" val="299285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7599" y="252919"/>
            <a:ext cx="3521413" cy="466927"/>
          </a:xfrm>
          <a:prstGeom prst="rect">
            <a:avLst/>
          </a:prstGeom>
          <a:solidFill>
            <a:schemeClr val="accent1">
              <a:lumMod val="20000"/>
              <a:lumOff val="80000"/>
            </a:schemeClr>
          </a:solidFill>
        </p:spPr>
        <p:txBody>
          <a:bodyPr wrap="square" rtlCol="0">
            <a:spAutoFit/>
          </a:bodyPr>
          <a:lstStyle/>
          <a:p>
            <a:pPr algn="ctr"/>
            <a:r>
              <a:rPr kumimoji="1" lang="ja-JP" altLang="en-US" sz="2400" b="1" dirty="0" smtClean="0"/>
              <a:t>労働者の順守義務</a:t>
            </a:r>
            <a:endParaRPr kumimoji="1" lang="ja-JP" altLang="en-US" sz="2400" b="1"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4017" y="5080071"/>
            <a:ext cx="1171010" cy="1567437"/>
          </a:xfrm>
          <a:prstGeom prst="rect">
            <a:avLst/>
          </a:prstGeom>
        </p:spPr>
      </p:pic>
      <p:sp>
        <p:nvSpPr>
          <p:cNvPr id="4" name="テキスト ボックス 3"/>
          <p:cNvSpPr txBox="1"/>
          <p:nvPr/>
        </p:nvSpPr>
        <p:spPr>
          <a:xfrm>
            <a:off x="583663" y="805126"/>
            <a:ext cx="11108984" cy="6093976"/>
          </a:xfrm>
          <a:prstGeom prst="rect">
            <a:avLst/>
          </a:prstGeom>
          <a:noFill/>
        </p:spPr>
        <p:txBody>
          <a:bodyPr wrap="square" rtlCol="0">
            <a:spAutoFit/>
          </a:bodyPr>
          <a:lstStyle/>
          <a:p>
            <a:pPr>
              <a:lnSpc>
                <a:spcPct val="150000"/>
              </a:lnSpc>
            </a:pPr>
            <a:r>
              <a:rPr kumimoji="1" lang="ja-JP" altLang="en-US" sz="2000" b="1" dirty="0" smtClean="0">
                <a:solidFill>
                  <a:srgbClr val="FF0000"/>
                </a:solidFill>
              </a:rPr>
              <a:t>労働災害防止に必要な事項を守るほか、事業者</a:t>
            </a:r>
            <a:r>
              <a:rPr lang="ja-JP" altLang="en-US" sz="2000" b="1" dirty="0">
                <a:solidFill>
                  <a:srgbClr val="FF0000"/>
                </a:solidFill>
              </a:rPr>
              <a:t>等</a:t>
            </a:r>
            <a:r>
              <a:rPr lang="ja-JP" altLang="en-US" sz="2000" b="1" dirty="0" smtClean="0">
                <a:solidFill>
                  <a:srgbClr val="FF0000"/>
                </a:solidFill>
              </a:rPr>
              <a:t>による災害防止措置に協力する</a:t>
            </a:r>
            <a:r>
              <a:rPr lang="ja-JP" altLang="en-US" dirty="0" smtClean="0"/>
              <a:t>（法</a:t>
            </a:r>
            <a:r>
              <a:rPr lang="en-US" altLang="ja-JP" dirty="0" smtClean="0"/>
              <a:t>4</a:t>
            </a:r>
            <a:r>
              <a:rPr lang="ja-JP" altLang="en-US" dirty="0" smtClean="0"/>
              <a:t>）</a:t>
            </a:r>
            <a:endParaRPr lang="en-US" altLang="ja-JP" sz="2000" dirty="0" smtClean="0"/>
          </a:p>
          <a:p>
            <a:pPr>
              <a:lnSpc>
                <a:spcPct val="150000"/>
              </a:lnSpc>
            </a:pPr>
            <a:r>
              <a:rPr kumimoji="1" lang="ja-JP" altLang="en-US" sz="2000" b="1" dirty="0" smtClean="0"/>
              <a:t>・法</a:t>
            </a:r>
            <a:r>
              <a:rPr kumimoji="1" lang="en-US" altLang="ja-JP" sz="2000" b="1" dirty="0" smtClean="0"/>
              <a:t>20</a:t>
            </a:r>
            <a:r>
              <a:rPr kumimoji="1" lang="ja-JP" altLang="en-US" sz="2000" b="1" dirty="0" smtClean="0"/>
              <a:t>～</a:t>
            </a:r>
            <a:r>
              <a:rPr kumimoji="1" lang="en-US" altLang="ja-JP" sz="2000" b="1" dirty="0" smtClean="0"/>
              <a:t>25</a:t>
            </a:r>
            <a:r>
              <a:rPr kumimoji="1" lang="ja-JP" altLang="en-US" sz="2000" b="1" dirty="0" smtClean="0"/>
              <a:t>により事業者が講じた措置に応じて、必要な事項を守る</a:t>
            </a:r>
            <a:r>
              <a:rPr kumimoji="1" lang="ja-JP" altLang="en-US" dirty="0" smtClean="0"/>
              <a:t>（法</a:t>
            </a:r>
            <a:r>
              <a:rPr kumimoji="1" lang="en-US" altLang="ja-JP" dirty="0" smtClean="0"/>
              <a:t>26</a:t>
            </a:r>
            <a:r>
              <a:rPr lang="ja-JP" altLang="en-US" dirty="0" smtClean="0"/>
              <a:t>）</a:t>
            </a:r>
            <a:endParaRPr lang="en-US" altLang="ja-JP" dirty="0" smtClean="0"/>
          </a:p>
          <a:p>
            <a:pPr>
              <a:lnSpc>
                <a:spcPct val="150000"/>
              </a:lnSpc>
            </a:pPr>
            <a:r>
              <a:rPr lang="ja-JP" altLang="en-US" sz="2000" dirty="0"/>
              <a:t>　</a:t>
            </a:r>
            <a:r>
              <a:rPr lang="ja-JP" altLang="en-US" sz="2000" dirty="0" smtClean="0"/>
              <a:t>一般的な順守義務</a:t>
            </a:r>
            <a:endParaRPr lang="en-US" altLang="ja-JP" sz="2000" dirty="0" smtClean="0"/>
          </a:p>
          <a:p>
            <a:pPr>
              <a:lnSpc>
                <a:spcPct val="150000"/>
              </a:lnSpc>
            </a:pPr>
            <a:r>
              <a:rPr lang="ja-JP" altLang="en-US" sz="2000" dirty="0"/>
              <a:t>　</a:t>
            </a:r>
            <a:r>
              <a:rPr lang="ja-JP" altLang="en-US" sz="2000" dirty="0" smtClean="0">
                <a:solidFill>
                  <a:srgbClr val="FF0000"/>
                </a:solidFill>
              </a:rPr>
              <a:t>①保護</a:t>
            </a:r>
            <a:r>
              <a:rPr lang="ja-JP" altLang="en-US" sz="2000" dirty="0">
                <a:solidFill>
                  <a:srgbClr val="FF0000"/>
                </a:solidFill>
              </a:rPr>
              <a:t>具</a:t>
            </a:r>
            <a:r>
              <a:rPr lang="ja-JP" altLang="en-US" sz="2000" dirty="0" smtClean="0">
                <a:solidFill>
                  <a:srgbClr val="FF0000"/>
                </a:solidFill>
              </a:rPr>
              <a:t>の着用・使用義務　　　 　　②安全状態保持義務　　　                     ③安全衛生措置実施義務</a:t>
            </a:r>
            <a:endParaRPr lang="en-US" altLang="ja-JP" sz="2000" dirty="0" smtClean="0">
              <a:solidFill>
                <a:srgbClr val="FF0000"/>
              </a:solidFill>
            </a:endParaRPr>
          </a:p>
          <a:p>
            <a:pPr>
              <a:lnSpc>
                <a:spcPct val="150000"/>
              </a:lnSpc>
            </a:pPr>
            <a:r>
              <a:rPr lang="ja-JP" altLang="en-US" sz="2000" dirty="0">
                <a:solidFill>
                  <a:srgbClr val="FF0000"/>
                </a:solidFill>
              </a:rPr>
              <a:t>　</a:t>
            </a:r>
            <a:r>
              <a:rPr lang="ja-JP" altLang="en-US" sz="2000" dirty="0" smtClean="0">
                <a:solidFill>
                  <a:srgbClr val="FF0000"/>
                </a:solidFill>
              </a:rPr>
              <a:t>④危険・有害行為の禁止義務　 　　 ⑤立ち入り禁止等順守義務　  　　        ⑥安全施設使用義務</a:t>
            </a:r>
            <a:endParaRPr lang="en-US" altLang="ja-JP" sz="2000" dirty="0" smtClean="0">
              <a:solidFill>
                <a:srgbClr val="FF0000"/>
              </a:solidFill>
            </a:endParaRPr>
          </a:p>
          <a:p>
            <a:pPr>
              <a:lnSpc>
                <a:spcPct val="150000"/>
              </a:lnSpc>
            </a:pPr>
            <a:r>
              <a:rPr lang="ja-JP" altLang="en-US" sz="2000" dirty="0">
                <a:solidFill>
                  <a:srgbClr val="FF0000"/>
                </a:solidFill>
              </a:rPr>
              <a:t>　</a:t>
            </a:r>
            <a:r>
              <a:rPr lang="ja-JP" altLang="en-US" sz="2000" dirty="0" smtClean="0">
                <a:solidFill>
                  <a:srgbClr val="FF0000"/>
                </a:solidFill>
              </a:rPr>
              <a:t>⑦無免許・無資格作業禁止</a:t>
            </a:r>
            <a:r>
              <a:rPr lang="ja-JP" altLang="en-US" sz="2000" dirty="0" smtClean="0"/>
              <a:t>　　　 　</a:t>
            </a:r>
            <a:r>
              <a:rPr lang="ja-JP" altLang="en-US" sz="2000" dirty="0" smtClean="0">
                <a:solidFill>
                  <a:srgbClr val="FF0000"/>
                </a:solidFill>
              </a:rPr>
              <a:t>   ⑧車両系建設機械等の運転者の自己安全義務</a:t>
            </a:r>
            <a:endParaRPr lang="en-US" altLang="ja-JP" sz="2000" dirty="0" smtClean="0">
              <a:solidFill>
                <a:srgbClr val="FF0000"/>
              </a:solidFill>
            </a:endParaRPr>
          </a:p>
          <a:p>
            <a:pPr>
              <a:lnSpc>
                <a:spcPct val="150000"/>
              </a:lnSpc>
            </a:pPr>
            <a:r>
              <a:rPr lang="ja-JP" altLang="en-US" sz="2000" b="1" dirty="0" smtClean="0"/>
              <a:t>・安全装置等についての順守義務</a:t>
            </a:r>
            <a:r>
              <a:rPr lang="ja-JP" altLang="en-US" dirty="0" smtClean="0"/>
              <a:t>（則</a:t>
            </a:r>
            <a:r>
              <a:rPr lang="en-US" altLang="ja-JP" dirty="0" smtClean="0"/>
              <a:t>29</a:t>
            </a:r>
            <a:r>
              <a:rPr lang="ja-JP" altLang="en-US" dirty="0" smtClean="0"/>
              <a:t>）</a:t>
            </a:r>
            <a:endParaRPr lang="en-US" altLang="ja-JP" dirty="0" smtClean="0"/>
          </a:p>
          <a:p>
            <a:pPr>
              <a:lnSpc>
                <a:spcPct val="150000"/>
              </a:lnSpc>
            </a:pPr>
            <a:r>
              <a:rPr lang="ja-JP" altLang="en-US" sz="2000" dirty="0"/>
              <a:t>　</a:t>
            </a:r>
            <a:r>
              <a:rPr lang="ja-JP" altLang="en-US" sz="2000" dirty="0" smtClean="0">
                <a:solidFill>
                  <a:srgbClr val="FF0000"/>
                </a:solidFill>
              </a:rPr>
              <a:t>①安全装置</a:t>
            </a:r>
            <a:r>
              <a:rPr lang="ja-JP" altLang="en-US" sz="2000" dirty="0">
                <a:solidFill>
                  <a:srgbClr val="FF0000"/>
                </a:solidFill>
              </a:rPr>
              <a:t>等</a:t>
            </a:r>
            <a:r>
              <a:rPr lang="ja-JP" altLang="en-US" sz="2000" dirty="0" smtClean="0">
                <a:solidFill>
                  <a:srgbClr val="FF0000"/>
                </a:solidFill>
              </a:rPr>
              <a:t>を取り外し、</a:t>
            </a:r>
            <a:r>
              <a:rPr lang="ja-JP" altLang="en-US" sz="2000" dirty="0">
                <a:solidFill>
                  <a:srgbClr val="FF0000"/>
                </a:solidFill>
              </a:rPr>
              <a:t>又</a:t>
            </a:r>
            <a:r>
              <a:rPr lang="ja-JP" altLang="en-US" sz="2000" dirty="0" smtClean="0">
                <a:solidFill>
                  <a:srgbClr val="FF0000"/>
                </a:solidFill>
              </a:rPr>
              <a:t>は</a:t>
            </a:r>
            <a:r>
              <a:rPr lang="ja-JP" altLang="en-US" sz="2000" dirty="0">
                <a:solidFill>
                  <a:srgbClr val="FF0000"/>
                </a:solidFill>
              </a:rPr>
              <a:t>機能</a:t>
            </a:r>
            <a:r>
              <a:rPr lang="ja-JP" altLang="en-US" sz="2000" dirty="0" smtClean="0">
                <a:solidFill>
                  <a:srgbClr val="FF0000"/>
                </a:solidFill>
              </a:rPr>
              <a:t>を</a:t>
            </a:r>
            <a:r>
              <a:rPr lang="ja-JP" altLang="en-US" sz="2000" dirty="0">
                <a:solidFill>
                  <a:srgbClr val="FF0000"/>
                </a:solidFill>
              </a:rPr>
              <a:t>失</a:t>
            </a:r>
            <a:r>
              <a:rPr lang="ja-JP" altLang="en-US" sz="2000" dirty="0" smtClean="0">
                <a:solidFill>
                  <a:srgbClr val="FF0000"/>
                </a:solidFill>
              </a:rPr>
              <a:t>わせないこと</a:t>
            </a:r>
            <a:endParaRPr lang="en-US" altLang="ja-JP" sz="2000" dirty="0" smtClean="0">
              <a:solidFill>
                <a:srgbClr val="FF0000"/>
              </a:solidFill>
            </a:endParaRPr>
          </a:p>
          <a:p>
            <a:pPr>
              <a:lnSpc>
                <a:spcPct val="150000"/>
              </a:lnSpc>
            </a:pPr>
            <a:r>
              <a:rPr lang="ja-JP" altLang="en-US" sz="2000" dirty="0">
                <a:solidFill>
                  <a:srgbClr val="FF0000"/>
                </a:solidFill>
              </a:rPr>
              <a:t>　</a:t>
            </a:r>
            <a:r>
              <a:rPr lang="ja-JP" altLang="en-US" sz="2000" dirty="0" smtClean="0">
                <a:solidFill>
                  <a:srgbClr val="FF0000"/>
                </a:solidFill>
              </a:rPr>
              <a:t>②臨時に安全装置等を取り外したり、機能喪失させるときは、事前に事業者の許可を受けること</a:t>
            </a:r>
            <a:endParaRPr lang="en-US" altLang="ja-JP" sz="2000" dirty="0" smtClean="0">
              <a:solidFill>
                <a:srgbClr val="FF0000"/>
              </a:solidFill>
            </a:endParaRPr>
          </a:p>
          <a:p>
            <a:pPr>
              <a:lnSpc>
                <a:spcPct val="150000"/>
              </a:lnSpc>
            </a:pPr>
            <a:r>
              <a:rPr lang="ja-JP" altLang="en-US" sz="2000" dirty="0">
                <a:solidFill>
                  <a:srgbClr val="FF0000"/>
                </a:solidFill>
              </a:rPr>
              <a:t>　</a:t>
            </a:r>
            <a:r>
              <a:rPr lang="ja-JP" altLang="en-US" sz="2000" dirty="0" smtClean="0">
                <a:solidFill>
                  <a:srgbClr val="FF0000"/>
                </a:solidFill>
              </a:rPr>
              <a:t>③取り外したり</a:t>
            </a:r>
            <a:r>
              <a:rPr lang="ja-JP" altLang="en-US" sz="2000" dirty="0">
                <a:solidFill>
                  <a:srgbClr val="FF0000"/>
                </a:solidFill>
              </a:rPr>
              <a:t>、機能喪失</a:t>
            </a:r>
            <a:r>
              <a:rPr lang="ja-JP" altLang="en-US" sz="2000" dirty="0" smtClean="0">
                <a:solidFill>
                  <a:srgbClr val="FF0000"/>
                </a:solidFill>
              </a:rPr>
              <a:t>させたときで、その必要性がなくなったら直ちに原状に復すること</a:t>
            </a:r>
            <a:endParaRPr lang="en-US" altLang="ja-JP" sz="2000" dirty="0" smtClean="0">
              <a:solidFill>
                <a:srgbClr val="FF0000"/>
              </a:solidFill>
            </a:endParaRPr>
          </a:p>
          <a:p>
            <a:pPr>
              <a:lnSpc>
                <a:spcPct val="150000"/>
              </a:lnSpc>
            </a:pPr>
            <a:r>
              <a:rPr lang="ja-JP" altLang="en-US" sz="2000" dirty="0">
                <a:solidFill>
                  <a:srgbClr val="FF0000"/>
                </a:solidFill>
              </a:rPr>
              <a:t>　</a:t>
            </a:r>
            <a:r>
              <a:rPr lang="ja-JP" altLang="en-US" sz="2000" dirty="0" smtClean="0">
                <a:solidFill>
                  <a:srgbClr val="FF0000"/>
                </a:solidFill>
              </a:rPr>
              <a:t>④取り外されたり、機能喪失の状態を発見したときは、速やかに事業者に報告すること</a:t>
            </a:r>
            <a:endParaRPr lang="en-US" altLang="ja-JP" sz="2000" dirty="0" smtClean="0">
              <a:solidFill>
                <a:srgbClr val="FF0000"/>
              </a:solidFill>
            </a:endParaRPr>
          </a:p>
          <a:p>
            <a:pPr>
              <a:lnSpc>
                <a:spcPct val="150000"/>
              </a:lnSpc>
            </a:pPr>
            <a:r>
              <a:rPr lang="ja-JP" altLang="en-US" sz="2000" b="1" dirty="0" smtClean="0">
                <a:solidFill>
                  <a:srgbClr val="FF0000"/>
                </a:solidFill>
              </a:rPr>
              <a:t>・健康診断の受診義務</a:t>
            </a:r>
            <a:r>
              <a:rPr lang="ja-JP" altLang="en-US" dirty="0" smtClean="0">
                <a:solidFill>
                  <a:srgbClr val="FF0000"/>
                </a:solidFill>
              </a:rPr>
              <a:t>（法</a:t>
            </a:r>
            <a:r>
              <a:rPr lang="en-US" altLang="ja-JP" dirty="0" smtClean="0">
                <a:solidFill>
                  <a:srgbClr val="FF0000"/>
                </a:solidFill>
              </a:rPr>
              <a:t>66‐5</a:t>
            </a:r>
            <a:r>
              <a:rPr lang="ja-JP" altLang="en-US" dirty="0" smtClean="0">
                <a:solidFill>
                  <a:srgbClr val="FF0000"/>
                </a:solidFill>
              </a:rPr>
              <a:t>）　</a:t>
            </a:r>
            <a:r>
              <a:rPr lang="ja-JP" altLang="en-US" sz="2000" b="1" dirty="0" smtClean="0">
                <a:solidFill>
                  <a:srgbClr val="FF0000"/>
                </a:solidFill>
              </a:rPr>
              <a:t>　</a:t>
            </a:r>
            <a:r>
              <a:rPr lang="ja-JP" altLang="en-US" sz="2000" dirty="0" smtClean="0">
                <a:solidFill>
                  <a:srgbClr val="FF0000"/>
                </a:solidFill>
              </a:rPr>
              <a:t>　・健康診断結果による健康の保持努力義務</a:t>
            </a:r>
            <a:r>
              <a:rPr lang="ja-JP" altLang="en-US" dirty="0" smtClean="0">
                <a:solidFill>
                  <a:srgbClr val="FF0000"/>
                </a:solidFill>
              </a:rPr>
              <a:t>（法</a:t>
            </a:r>
            <a:r>
              <a:rPr lang="en-US" altLang="ja-JP" dirty="0" smtClean="0">
                <a:solidFill>
                  <a:srgbClr val="FF0000"/>
                </a:solidFill>
              </a:rPr>
              <a:t>66-</a:t>
            </a:r>
            <a:r>
              <a:rPr lang="ja-JP" altLang="en-US" dirty="0" smtClean="0">
                <a:solidFill>
                  <a:srgbClr val="FF0000"/>
                </a:solidFill>
              </a:rPr>
              <a:t>７）</a:t>
            </a:r>
            <a:endParaRPr lang="en-US" altLang="ja-JP" dirty="0" smtClean="0">
              <a:solidFill>
                <a:srgbClr val="FF0000"/>
              </a:solidFill>
            </a:endParaRPr>
          </a:p>
          <a:p>
            <a:pPr>
              <a:lnSpc>
                <a:spcPct val="150000"/>
              </a:lnSpc>
            </a:pPr>
            <a:r>
              <a:rPr kumimoji="1" lang="ja-JP" altLang="en-US" sz="2000" b="1" dirty="0" smtClean="0">
                <a:solidFill>
                  <a:srgbClr val="FF0000"/>
                </a:solidFill>
              </a:rPr>
              <a:t>・長時間労働等の健康の保持を考慮して、事業者が行う面接指導を受ける義務</a:t>
            </a:r>
            <a:r>
              <a:rPr kumimoji="1" lang="ja-JP" altLang="en-US" dirty="0" smtClean="0">
                <a:solidFill>
                  <a:srgbClr val="FF0000"/>
                </a:solidFill>
              </a:rPr>
              <a:t>（法</a:t>
            </a:r>
            <a:r>
              <a:rPr kumimoji="1" lang="en-US" altLang="ja-JP" dirty="0" smtClean="0">
                <a:solidFill>
                  <a:srgbClr val="FF0000"/>
                </a:solidFill>
              </a:rPr>
              <a:t>66-8</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01647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6471" y="1842555"/>
            <a:ext cx="492443" cy="2420046"/>
          </a:xfrm>
          <a:prstGeom prst="rect">
            <a:avLst/>
          </a:prstGeom>
          <a:noFill/>
          <a:ln>
            <a:solidFill>
              <a:schemeClr val="tx1"/>
            </a:solidFill>
          </a:ln>
        </p:spPr>
        <p:txBody>
          <a:bodyPr vert="eaVert" wrap="square" rtlCol="0">
            <a:spAutoFit/>
          </a:bodyPr>
          <a:lstStyle/>
          <a:p>
            <a:pPr algn="ctr"/>
            <a:r>
              <a:rPr kumimoji="1" lang="ja-JP" altLang="en-US" sz="2000" b="1" dirty="0" smtClean="0"/>
              <a:t>事業者が直接管理</a:t>
            </a:r>
            <a:endParaRPr kumimoji="1" lang="ja-JP" altLang="en-US" sz="2000" b="1" dirty="0"/>
          </a:p>
        </p:txBody>
      </p:sp>
      <p:sp>
        <p:nvSpPr>
          <p:cNvPr id="3" name="テキスト ボックス 2"/>
          <p:cNvSpPr txBox="1"/>
          <p:nvPr/>
        </p:nvSpPr>
        <p:spPr>
          <a:xfrm>
            <a:off x="2392600" y="1837545"/>
            <a:ext cx="1154243" cy="400110"/>
          </a:xfrm>
          <a:prstGeom prst="rect">
            <a:avLst/>
          </a:prstGeom>
          <a:noFill/>
          <a:ln>
            <a:solidFill>
              <a:schemeClr val="tx1"/>
            </a:solidFill>
          </a:ln>
        </p:spPr>
        <p:txBody>
          <a:bodyPr wrap="square" rtlCol="0">
            <a:spAutoFit/>
          </a:bodyPr>
          <a:lstStyle/>
          <a:p>
            <a:pPr algn="ctr"/>
            <a:r>
              <a:rPr kumimoji="1" lang="ja-JP" altLang="en-US" sz="2000" b="1" dirty="0" smtClean="0"/>
              <a:t>事業者</a:t>
            </a:r>
            <a:endParaRPr kumimoji="1" lang="ja-JP" altLang="en-US" sz="2000" b="1" dirty="0"/>
          </a:p>
        </p:txBody>
      </p:sp>
      <p:sp>
        <p:nvSpPr>
          <p:cNvPr id="4" name="テキスト ボックス 3"/>
          <p:cNvSpPr txBox="1"/>
          <p:nvPr/>
        </p:nvSpPr>
        <p:spPr>
          <a:xfrm>
            <a:off x="2209562" y="3196172"/>
            <a:ext cx="1612269" cy="707886"/>
          </a:xfrm>
          <a:prstGeom prst="rect">
            <a:avLst/>
          </a:prstGeom>
          <a:noFill/>
          <a:ln>
            <a:solidFill>
              <a:schemeClr val="tx1"/>
            </a:solidFill>
          </a:ln>
        </p:spPr>
        <p:txBody>
          <a:bodyPr wrap="square" rtlCol="0">
            <a:spAutoFit/>
          </a:bodyPr>
          <a:lstStyle/>
          <a:p>
            <a:pPr algn="ctr"/>
            <a:r>
              <a:rPr kumimoji="1" lang="ja-JP" altLang="en-US" sz="2000" b="1" dirty="0" smtClean="0"/>
              <a:t>（安全）衛生</a:t>
            </a:r>
            <a:endParaRPr kumimoji="1" lang="en-US" altLang="ja-JP" sz="2000" b="1" dirty="0" smtClean="0"/>
          </a:p>
          <a:p>
            <a:pPr algn="ctr"/>
            <a:r>
              <a:rPr kumimoji="1" lang="ja-JP" altLang="en-US" sz="2000" b="1" dirty="0" smtClean="0"/>
              <a:t>推進者</a:t>
            </a:r>
            <a:endParaRPr kumimoji="1" lang="ja-JP" altLang="en-US" sz="2000" b="1" dirty="0"/>
          </a:p>
        </p:txBody>
      </p:sp>
      <p:sp>
        <p:nvSpPr>
          <p:cNvPr id="6" name="テキスト ボックス 5"/>
          <p:cNvSpPr txBox="1"/>
          <p:nvPr/>
        </p:nvSpPr>
        <p:spPr>
          <a:xfrm>
            <a:off x="9684893" y="1825726"/>
            <a:ext cx="1154243" cy="400110"/>
          </a:xfrm>
          <a:prstGeom prst="rect">
            <a:avLst/>
          </a:prstGeom>
          <a:noFill/>
          <a:ln>
            <a:solidFill>
              <a:schemeClr val="tx1"/>
            </a:solidFill>
          </a:ln>
        </p:spPr>
        <p:txBody>
          <a:bodyPr wrap="square" rtlCol="0">
            <a:spAutoFit/>
          </a:bodyPr>
          <a:lstStyle/>
          <a:p>
            <a:pPr algn="ctr"/>
            <a:r>
              <a:rPr kumimoji="1" lang="ja-JP" altLang="en-US" sz="2000" b="1" dirty="0" smtClean="0"/>
              <a:t>事業者</a:t>
            </a:r>
            <a:endParaRPr kumimoji="1" lang="ja-JP" altLang="en-US" sz="2000" b="1" dirty="0"/>
          </a:p>
        </p:txBody>
      </p:sp>
      <p:sp>
        <p:nvSpPr>
          <p:cNvPr id="7" name="テキスト ボックス 6"/>
          <p:cNvSpPr txBox="1"/>
          <p:nvPr/>
        </p:nvSpPr>
        <p:spPr>
          <a:xfrm>
            <a:off x="4229952" y="3554715"/>
            <a:ext cx="1081790" cy="707886"/>
          </a:xfrm>
          <a:prstGeom prst="rect">
            <a:avLst/>
          </a:prstGeom>
          <a:noFill/>
          <a:ln>
            <a:solidFill>
              <a:schemeClr val="tx1"/>
            </a:solidFill>
          </a:ln>
        </p:spPr>
        <p:txBody>
          <a:bodyPr wrap="square" rtlCol="0">
            <a:spAutoFit/>
          </a:bodyPr>
          <a:lstStyle/>
          <a:p>
            <a:pPr algn="ctr"/>
            <a:r>
              <a:rPr kumimoji="1" lang="ja-JP" altLang="en-US" sz="2000" b="1" dirty="0" smtClean="0"/>
              <a:t>産業医</a:t>
            </a:r>
            <a:endParaRPr kumimoji="1" lang="en-US" altLang="ja-JP" sz="2000" b="1" dirty="0" smtClean="0"/>
          </a:p>
          <a:p>
            <a:pPr algn="ctr"/>
            <a:endParaRPr kumimoji="1" lang="ja-JP" altLang="en-US" sz="2000" b="1" dirty="0"/>
          </a:p>
        </p:txBody>
      </p:sp>
      <p:sp>
        <p:nvSpPr>
          <p:cNvPr id="8" name="テキスト ボックス 7"/>
          <p:cNvSpPr txBox="1"/>
          <p:nvPr/>
        </p:nvSpPr>
        <p:spPr>
          <a:xfrm>
            <a:off x="5505584" y="3554715"/>
            <a:ext cx="1064302" cy="707886"/>
          </a:xfrm>
          <a:prstGeom prst="rect">
            <a:avLst/>
          </a:prstGeom>
          <a:noFill/>
          <a:ln>
            <a:solidFill>
              <a:schemeClr val="tx1"/>
            </a:solidFill>
            <a:prstDash val="dash"/>
          </a:ln>
        </p:spPr>
        <p:txBody>
          <a:bodyPr wrap="square" rtlCol="0">
            <a:spAutoFit/>
          </a:bodyPr>
          <a:lstStyle/>
          <a:p>
            <a:pPr algn="ctr"/>
            <a:r>
              <a:rPr kumimoji="1" lang="ja-JP" altLang="en-US" sz="2000" b="1" dirty="0" smtClean="0"/>
              <a:t>安全</a:t>
            </a:r>
            <a:endParaRPr kumimoji="1" lang="en-US" altLang="ja-JP" sz="2000" b="1" dirty="0" smtClean="0"/>
          </a:p>
          <a:p>
            <a:pPr algn="ctr"/>
            <a:r>
              <a:rPr lang="ja-JP" altLang="en-US" sz="2000" b="1" dirty="0"/>
              <a:t>管理者</a:t>
            </a:r>
            <a:endParaRPr kumimoji="1" lang="ja-JP" altLang="en-US" sz="2000" b="1" dirty="0"/>
          </a:p>
        </p:txBody>
      </p:sp>
      <p:sp>
        <p:nvSpPr>
          <p:cNvPr id="9" name="テキスト ボックス 8"/>
          <p:cNvSpPr txBox="1"/>
          <p:nvPr/>
        </p:nvSpPr>
        <p:spPr>
          <a:xfrm>
            <a:off x="6723508" y="3554715"/>
            <a:ext cx="1064302" cy="707886"/>
          </a:xfrm>
          <a:prstGeom prst="rect">
            <a:avLst/>
          </a:prstGeom>
          <a:noFill/>
          <a:ln>
            <a:solidFill>
              <a:schemeClr val="tx1"/>
            </a:solidFill>
          </a:ln>
        </p:spPr>
        <p:txBody>
          <a:bodyPr wrap="square" rtlCol="0">
            <a:spAutoFit/>
          </a:bodyPr>
          <a:lstStyle/>
          <a:p>
            <a:pPr algn="ctr"/>
            <a:r>
              <a:rPr kumimoji="1" lang="ja-JP" altLang="en-US" sz="2000" b="1" dirty="0" smtClean="0"/>
              <a:t>衛生</a:t>
            </a:r>
            <a:endParaRPr kumimoji="1" lang="en-US" altLang="ja-JP" sz="2000" b="1" dirty="0" smtClean="0"/>
          </a:p>
          <a:p>
            <a:pPr algn="ctr"/>
            <a:r>
              <a:rPr lang="ja-JP" altLang="en-US" sz="2000" b="1" dirty="0"/>
              <a:t>管理者</a:t>
            </a:r>
            <a:endParaRPr kumimoji="1" lang="ja-JP" altLang="en-US" sz="2000" b="1" dirty="0"/>
          </a:p>
        </p:txBody>
      </p:sp>
      <p:sp>
        <p:nvSpPr>
          <p:cNvPr id="10" name="テキスト ボックス 9"/>
          <p:cNvSpPr txBox="1"/>
          <p:nvPr/>
        </p:nvSpPr>
        <p:spPr>
          <a:xfrm>
            <a:off x="8143829" y="5108387"/>
            <a:ext cx="1081790" cy="707886"/>
          </a:xfrm>
          <a:prstGeom prst="rect">
            <a:avLst/>
          </a:prstGeom>
          <a:noFill/>
          <a:ln>
            <a:solidFill>
              <a:schemeClr val="tx1"/>
            </a:solidFill>
          </a:ln>
        </p:spPr>
        <p:txBody>
          <a:bodyPr wrap="square" rtlCol="0">
            <a:spAutoFit/>
          </a:bodyPr>
          <a:lstStyle/>
          <a:p>
            <a:pPr algn="ctr"/>
            <a:r>
              <a:rPr kumimoji="1" lang="ja-JP" altLang="en-US" sz="2000" b="1" dirty="0" smtClean="0"/>
              <a:t>産業医</a:t>
            </a:r>
            <a:endParaRPr kumimoji="1" lang="en-US" altLang="ja-JP" sz="2000" b="1" dirty="0" smtClean="0"/>
          </a:p>
          <a:p>
            <a:pPr algn="ctr"/>
            <a:endParaRPr kumimoji="1" lang="ja-JP" altLang="en-US" sz="2000" b="1" dirty="0"/>
          </a:p>
        </p:txBody>
      </p:sp>
      <p:sp>
        <p:nvSpPr>
          <p:cNvPr id="11" name="テキスト ボックス 10"/>
          <p:cNvSpPr txBox="1"/>
          <p:nvPr/>
        </p:nvSpPr>
        <p:spPr>
          <a:xfrm>
            <a:off x="9520834" y="5108387"/>
            <a:ext cx="1064302" cy="707886"/>
          </a:xfrm>
          <a:prstGeom prst="rect">
            <a:avLst/>
          </a:prstGeom>
          <a:noFill/>
          <a:ln>
            <a:solidFill>
              <a:schemeClr val="tx1"/>
            </a:solidFill>
            <a:prstDash val="dash"/>
          </a:ln>
        </p:spPr>
        <p:txBody>
          <a:bodyPr wrap="square" rtlCol="0">
            <a:spAutoFit/>
          </a:bodyPr>
          <a:lstStyle/>
          <a:p>
            <a:pPr algn="ctr"/>
            <a:r>
              <a:rPr kumimoji="1" lang="ja-JP" altLang="en-US" sz="2000" b="1" dirty="0" smtClean="0"/>
              <a:t>安全</a:t>
            </a:r>
            <a:endParaRPr kumimoji="1" lang="en-US" altLang="ja-JP" sz="2000" b="1" dirty="0" smtClean="0"/>
          </a:p>
          <a:p>
            <a:pPr algn="ctr"/>
            <a:r>
              <a:rPr lang="ja-JP" altLang="en-US" sz="2000" b="1" dirty="0"/>
              <a:t>管理者</a:t>
            </a:r>
            <a:endParaRPr kumimoji="1" lang="ja-JP" altLang="en-US" sz="2000" b="1" dirty="0"/>
          </a:p>
        </p:txBody>
      </p:sp>
      <p:sp>
        <p:nvSpPr>
          <p:cNvPr id="12" name="テキスト ボックス 11"/>
          <p:cNvSpPr txBox="1"/>
          <p:nvPr/>
        </p:nvSpPr>
        <p:spPr>
          <a:xfrm>
            <a:off x="10880351" y="5108387"/>
            <a:ext cx="1064302" cy="707886"/>
          </a:xfrm>
          <a:prstGeom prst="rect">
            <a:avLst/>
          </a:prstGeom>
          <a:noFill/>
          <a:ln>
            <a:solidFill>
              <a:schemeClr val="tx1"/>
            </a:solidFill>
          </a:ln>
        </p:spPr>
        <p:txBody>
          <a:bodyPr wrap="square" rtlCol="0">
            <a:spAutoFit/>
          </a:bodyPr>
          <a:lstStyle/>
          <a:p>
            <a:pPr algn="ctr"/>
            <a:r>
              <a:rPr kumimoji="1" lang="ja-JP" altLang="en-US" sz="2000" b="1" dirty="0" smtClean="0"/>
              <a:t>衛生</a:t>
            </a:r>
            <a:endParaRPr kumimoji="1" lang="en-US" altLang="ja-JP" sz="2000" b="1" dirty="0" smtClean="0"/>
          </a:p>
          <a:p>
            <a:pPr algn="ctr"/>
            <a:r>
              <a:rPr lang="ja-JP" altLang="en-US" sz="2000" b="1" dirty="0"/>
              <a:t>管理者</a:t>
            </a:r>
            <a:endParaRPr kumimoji="1" lang="ja-JP" altLang="en-US" sz="2000" b="1" dirty="0"/>
          </a:p>
        </p:txBody>
      </p:sp>
      <p:sp>
        <p:nvSpPr>
          <p:cNvPr id="13" name="テキスト ボックス 12"/>
          <p:cNvSpPr txBox="1"/>
          <p:nvPr/>
        </p:nvSpPr>
        <p:spPr>
          <a:xfrm>
            <a:off x="2818150" y="331222"/>
            <a:ext cx="5636302" cy="523220"/>
          </a:xfrm>
          <a:prstGeom prst="rect">
            <a:avLst/>
          </a:prstGeom>
          <a:solidFill>
            <a:schemeClr val="accent1">
              <a:lumMod val="20000"/>
              <a:lumOff val="80000"/>
            </a:schemeClr>
          </a:solidFill>
        </p:spPr>
        <p:txBody>
          <a:bodyPr wrap="square" rtlCol="0">
            <a:spAutoFit/>
          </a:bodyPr>
          <a:lstStyle/>
          <a:p>
            <a:pPr algn="ctr"/>
            <a:r>
              <a:rPr kumimoji="1" lang="ja-JP" altLang="en-US" sz="2400" dirty="0" smtClean="0"/>
              <a:t>事業場規模別</a:t>
            </a:r>
            <a:r>
              <a:rPr kumimoji="1" lang="ja-JP" altLang="en-US" dirty="0" smtClean="0"/>
              <a:t>　</a:t>
            </a:r>
            <a:r>
              <a:rPr kumimoji="1" lang="ja-JP" altLang="en-US" sz="2800" dirty="0" smtClean="0"/>
              <a:t>安全衛生管理体制</a:t>
            </a:r>
            <a:endParaRPr kumimoji="1" lang="ja-JP" altLang="en-US" sz="2800" dirty="0"/>
          </a:p>
        </p:txBody>
      </p:sp>
      <p:sp>
        <p:nvSpPr>
          <p:cNvPr id="15" name="テキスト ボックス 14"/>
          <p:cNvSpPr txBox="1"/>
          <p:nvPr/>
        </p:nvSpPr>
        <p:spPr>
          <a:xfrm>
            <a:off x="10044243" y="2950569"/>
            <a:ext cx="1646410" cy="707886"/>
          </a:xfrm>
          <a:prstGeom prst="rect">
            <a:avLst/>
          </a:prstGeom>
          <a:noFill/>
          <a:ln>
            <a:solidFill>
              <a:schemeClr val="tx1"/>
            </a:solidFill>
            <a:prstDash val="dash"/>
          </a:ln>
        </p:spPr>
        <p:txBody>
          <a:bodyPr wrap="square" rtlCol="0">
            <a:spAutoFit/>
          </a:bodyPr>
          <a:lstStyle/>
          <a:p>
            <a:pPr algn="ctr"/>
            <a:r>
              <a:rPr kumimoji="1" lang="ja-JP" altLang="en-US" sz="2000" b="1" dirty="0" smtClean="0"/>
              <a:t>総括安全</a:t>
            </a:r>
            <a:endParaRPr kumimoji="1" lang="en-US" altLang="ja-JP" sz="2000" b="1" dirty="0" smtClean="0"/>
          </a:p>
          <a:p>
            <a:pPr algn="ctr"/>
            <a:r>
              <a:rPr kumimoji="1" lang="ja-JP" altLang="en-US" sz="2000" b="1" dirty="0" smtClean="0"/>
              <a:t>衛生管理者</a:t>
            </a:r>
            <a:endParaRPr kumimoji="1" lang="ja-JP" altLang="en-US" sz="2000" b="1" dirty="0"/>
          </a:p>
        </p:txBody>
      </p:sp>
      <p:cxnSp>
        <p:nvCxnSpPr>
          <p:cNvPr id="16" name="直線コネクタ 15"/>
          <p:cNvCxnSpPr/>
          <p:nvPr/>
        </p:nvCxnSpPr>
        <p:spPr>
          <a:xfrm flipV="1">
            <a:off x="10312400" y="4746496"/>
            <a:ext cx="936048" cy="24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8684724" y="4346387"/>
            <a:ext cx="2727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0298243" y="2242105"/>
            <a:ext cx="0" cy="708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430893" y="2723336"/>
            <a:ext cx="0" cy="1623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0287402" y="2222151"/>
            <a:ext cx="914400" cy="400110"/>
          </a:xfrm>
          <a:prstGeom prst="rect">
            <a:avLst/>
          </a:prstGeom>
          <a:noFill/>
          <a:ln>
            <a:noFill/>
          </a:ln>
        </p:spPr>
        <p:txBody>
          <a:bodyPr wrap="square" rtlCol="0">
            <a:spAutoFit/>
          </a:bodyPr>
          <a:lstStyle/>
          <a:p>
            <a:r>
              <a:rPr kumimoji="1" lang="ja-JP" altLang="en-US" sz="2000" b="1" dirty="0" smtClean="0"/>
              <a:t>選任</a:t>
            </a:r>
            <a:endParaRPr kumimoji="1" lang="ja-JP" altLang="en-US" sz="2000" b="1" dirty="0"/>
          </a:p>
        </p:txBody>
      </p:sp>
      <p:cxnSp>
        <p:nvCxnSpPr>
          <p:cNvPr id="21" name="直線コネクタ 20"/>
          <p:cNvCxnSpPr/>
          <p:nvPr/>
        </p:nvCxnSpPr>
        <p:spPr>
          <a:xfrm>
            <a:off x="9430893" y="2723336"/>
            <a:ext cx="867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298243" y="4746496"/>
            <a:ext cx="0" cy="370501"/>
          </a:xfrm>
          <a:prstGeom prst="line">
            <a:avLst/>
          </a:prstGeom>
          <a:ln w="127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248448" y="4746496"/>
            <a:ext cx="0" cy="370501"/>
          </a:xfrm>
          <a:prstGeom prst="line">
            <a:avLst/>
          </a:prstGeom>
          <a:ln w="127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12" idx="0"/>
          </p:cNvCxnSpPr>
          <p:nvPr/>
        </p:nvCxnSpPr>
        <p:spPr>
          <a:xfrm>
            <a:off x="11412502" y="4346387"/>
            <a:ext cx="0" cy="76200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684724" y="4346387"/>
            <a:ext cx="0" cy="76200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79834" y="4354997"/>
            <a:ext cx="0" cy="76200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0780424" y="3658455"/>
            <a:ext cx="0" cy="10880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753351" y="3693109"/>
            <a:ext cx="937302" cy="400110"/>
          </a:xfrm>
          <a:prstGeom prst="rect">
            <a:avLst/>
          </a:prstGeom>
          <a:noFill/>
          <a:ln>
            <a:noFill/>
          </a:ln>
        </p:spPr>
        <p:txBody>
          <a:bodyPr wrap="square" rtlCol="0">
            <a:spAutoFit/>
          </a:bodyPr>
          <a:lstStyle/>
          <a:p>
            <a:r>
              <a:rPr kumimoji="1" lang="ja-JP" altLang="en-US" sz="2000" b="1" dirty="0" smtClean="0"/>
              <a:t>指導</a:t>
            </a:r>
            <a:endParaRPr kumimoji="1" lang="ja-JP" altLang="en-US" sz="2000" b="1" dirty="0"/>
          </a:p>
        </p:txBody>
      </p:sp>
      <p:sp>
        <p:nvSpPr>
          <p:cNvPr id="29" name="テキスト ボックス 28"/>
          <p:cNvSpPr txBox="1"/>
          <p:nvPr/>
        </p:nvSpPr>
        <p:spPr>
          <a:xfrm>
            <a:off x="224475" y="1134109"/>
            <a:ext cx="11593178" cy="400110"/>
          </a:xfrm>
          <a:prstGeom prst="rect">
            <a:avLst/>
          </a:prstGeom>
          <a:noFill/>
        </p:spPr>
        <p:txBody>
          <a:bodyPr wrap="square" rtlCol="0">
            <a:spAutoFit/>
          </a:bodyPr>
          <a:lstStyle/>
          <a:p>
            <a:r>
              <a:rPr kumimoji="1" lang="ja-JP" altLang="en-US" sz="2000" b="1" dirty="0" smtClean="0"/>
              <a:t>規模　　</a:t>
            </a:r>
            <a:r>
              <a:rPr kumimoji="1" lang="en-US" altLang="ja-JP" sz="2000" b="1" dirty="0" smtClean="0"/>
              <a:t>9</a:t>
            </a:r>
            <a:r>
              <a:rPr kumimoji="1" lang="ja-JP" altLang="en-US" sz="2000" b="1" dirty="0" smtClean="0"/>
              <a:t>人以下　　　</a:t>
            </a:r>
            <a:r>
              <a:rPr kumimoji="1" lang="en-US" altLang="ja-JP" sz="2000" b="1" dirty="0" smtClean="0"/>
              <a:t>10</a:t>
            </a:r>
            <a:r>
              <a:rPr kumimoji="1" lang="ja-JP" altLang="en-US" sz="2000" b="1" dirty="0" smtClean="0"/>
              <a:t>～</a:t>
            </a:r>
            <a:r>
              <a:rPr kumimoji="1" lang="en-US" altLang="ja-JP" sz="2000" b="1" dirty="0" smtClean="0"/>
              <a:t>49</a:t>
            </a:r>
            <a:r>
              <a:rPr kumimoji="1" lang="ja-JP" altLang="en-US" sz="2000" b="1" dirty="0" smtClean="0"/>
              <a:t>人　　　　　　　　　　　　</a:t>
            </a:r>
            <a:r>
              <a:rPr kumimoji="1" lang="en-US" altLang="ja-JP" sz="2000" b="1" dirty="0" smtClean="0"/>
              <a:t>50</a:t>
            </a:r>
            <a:r>
              <a:rPr kumimoji="1" lang="ja-JP" altLang="en-US" sz="2000" b="1" dirty="0" smtClean="0"/>
              <a:t>人以上　　　　　　　　　　　　建設業の場合：</a:t>
            </a:r>
            <a:r>
              <a:rPr kumimoji="1" lang="en-US" altLang="ja-JP" sz="2000" b="1" dirty="0" smtClean="0"/>
              <a:t>100</a:t>
            </a:r>
            <a:r>
              <a:rPr kumimoji="1" lang="ja-JP" altLang="en-US" sz="2000" b="1" dirty="0" smtClean="0"/>
              <a:t>人以上</a:t>
            </a:r>
            <a:endParaRPr kumimoji="1" lang="ja-JP" altLang="en-US" sz="2000" b="1" dirty="0"/>
          </a:p>
        </p:txBody>
      </p:sp>
      <p:cxnSp>
        <p:nvCxnSpPr>
          <p:cNvPr id="30" name="直線コネクタ 29"/>
          <p:cNvCxnSpPr/>
          <p:nvPr/>
        </p:nvCxnSpPr>
        <p:spPr>
          <a:xfrm>
            <a:off x="6067280" y="2097727"/>
            <a:ext cx="0" cy="147303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770847" y="2951799"/>
            <a:ext cx="2484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766872" y="2933191"/>
            <a:ext cx="0" cy="637566"/>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244000" y="2933191"/>
            <a:ext cx="0" cy="637566"/>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063520" y="2237655"/>
            <a:ext cx="846113" cy="400110"/>
          </a:xfrm>
          <a:prstGeom prst="rect">
            <a:avLst/>
          </a:prstGeom>
          <a:noFill/>
          <a:ln>
            <a:noFill/>
          </a:ln>
        </p:spPr>
        <p:txBody>
          <a:bodyPr wrap="square" rtlCol="0">
            <a:spAutoFit/>
          </a:bodyPr>
          <a:lstStyle/>
          <a:p>
            <a:r>
              <a:rPr kumimoji="1" lang="ja-JP" altLang="en-US" sz="2000" b="1" dirty="0" smtClean="0"/>
              <a:t>選任</a:t>
            </a:r>
            <a:endParaRPr kumimoji="1" lang="ja-JP" altLang="en-US" sz="2000" b="1" dirty="0"/>
          </a:p>
        </p:txBody>
      </p:sp>
      <p:cxnSp>
        <p:nvCxnSpPr>
          <p:cNvPr id="35" name="直線コネクタ 34"/>
          <p:cNvCxnSpPr/>
          <p:nvPr/>
        </p:nvCxnSpPr>
        <p:spPr>
          <a:xfrm>
            <a:off x="2983042" y="2237655"/>
            <a:ext cx="2502" cy="958517"/>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10892" y="4578178"/>
            <a:ext cx="7729950" cy="2154436"/>
          </a:xfrm>
          <a:prstGeom prst="rect">
            <a:avLst/>
          </a:prstGeom>
          <a:noFill/>
          <a:ln w="12700">
            <a:solidFill>
              <a:srgbClr val="0000CC"/>
            </a:solidFill>
          </a:ln>
        </p:spPr>
        <p:txBody>
          <a:bodyPr wrap="square" rtlCol="0">
            <a:spAutoFit/>
          </a:bodyPr>
          <a:lstStyle/>
          <a:p>
            <a:r>
              <a:rPr kumimoji="1" lang="ja-JP" altLang="en-US" sz="2000" b="1" dirty="0" smtClean="0"/>
              <a:t>一般に調査測量業は安衛法</a:t>
            </a:r>
            <a:r>
              <a:rPr kumimoji="1" lang="en-US" altLang="ja-JP" sz="2000" b="1" dirty="0" smtClean="0"/>
              <a:t>10</a:t>
            </a:r>
            <a:r>
              <a:rPr kumimoji="1" lang="ja-JP" altLang="en-US" sz="2000" b="1" dirty="0" smtClean="0"/>
              <a:t>令</a:t>
            </a:r>
            <a:r>
              <a:rPr kumimoji="1" lang="en-US" altLang="ja-JP" sz="2000" b="1" dirty="0" smtClean="0"/>
              <a:t>2</a:t>
            </a:r>
            <a:r>
              <a:rPr kumimoji="1" lang="ja-JP" altLang="en-US" sz="2000" b="1" dirty="0" smtClean="0"/>
              <a:t>の業種分類において、「その他の</a:t>
            </a:r>
            <a:endParaRPr kumimoji="1" lang="en-US" altLang="ja-JP" sz="2000" b="1" dirty="0" smtClean="0"/>
          </a:p>
          <a:p>
            <a:endParaRPr kumimoji="1" lang="en-US" altLang="ja-JP" sz="300" b="1" dirty="0" smtClean="0"/>
          </a:p>
          <a:p>
            <a:r>
              <a:rPr kumimoji="1" lang="ja-JP" altLang="en-US" sz="2000" b="1" dirty="0" smtClean="0"/>
              <a:t>業種」</a:t>
            </a:r>
            <a:r>
              <a:rPr lang="ja-JP" altLang="en-US" sz="2000" b="1" dirty="0" smtClean="0"/>
              <a:t>と考えられので</a:t>
            </a:r>
            <a:r>
              <a:rPr lang="ja-JP" altLang="en-US" sz="2000" b="1" dirty="0"/>
              <a:t>、</a:t>
            </a:r>
            <a:r>
              <a:rPr kumimoji="1" lang="ja-JP" altLang="en-US" sz="2000" b="1" dirty="0" smtClean="0"/>
              <a:t>安全衛生推進者又は安全管理者の選任義務</a:t>
            </a:r>
            <a:endParaRPr kumimoji="1" lang="en-US" altLang="ja-JP" sz="2000" b="1" dirty="0" smtClean="0"/>
          </a:p>
          <a:p>
            <a:endParaRPr kumimoji="1" lang="en-US" altLang="ja-JP" sz="300" b="1" dirty="0" smtClean="0"/>
          </a:p>
          <a:p>
            <a:r>
              <a:rPr kumimoji="1" lang="ja-JP" altLang="en-US" sz="2000" b="1" dirty="0" smtClean="0"/>
              <a:t>はなく、衛生推進者又は衛生管理者のみでよい。</a:t>
            </a:r>
            <a:endParaRPr kumimoji="1" lang="en-US" altLang="ja-JP" sz="2000" b="1" dirty="0" smtClean="0"/>
          </a:p>
          <a:p>
            <a:endParaRPr kumimoji="1" lang="en-US" altLang="ja-JP" sz="300" b="1" dirty="0" smtClean="0"/>
          </a:p>
          <a:p>
            <a:r>
              <a:rPr kumimoji="1" lang="ja-JP" altLang="en-US" sz="2000" b="1" dirty="0" smtClean="0"/>
              <a:t>ただし、安全推進者又は安全管理者の選任が望ましいとされている。</a:t>
            </a:r>
            <a:endParaRPr kumimoji="1" lang="en-US" altLang="ja-JP" sz="2000" b="1" dirty="0" smtClean="0"/>
          </a:p>
          <a:p>
            <a:endParaRPr kumimoji="1" lang="en-US" altLang="ja-JP" sz="300" b="1" dirty="0" smtClean="0"/>
          </a:p>
          <a:p>
            <a:r>
              <a:rPr lang="ja-JP" altLang="en-US" sz="2000" b="1" dirty="0" smtClean="0"/>
              <a:t>また、監督</a:t>
            </a:r>
            <a:r>
              <a:rPr lang="ja-JP" altLang="en-US" sz="2000" b="1" dirty="0"/>
              <a:t>署</a:t>
            </a:r>
            <a:r>
              <a:rPr lang="ja-JP" altLang="en-US" sz="2000" b="1" dirty="0" smtClean="0"/>
              <a:t>に建設業等で登録されておれば、安全衛生推進者又は</a:t>
            </a:r>
            <a:endParaRPr lang="en-US" altLang="ja-JP" sz="2000" b="1" dirty="0" smtClean="0"/>
          </a:p>
          <a:p>
            <a:endParaRPr lang="en-US" altLang="ja-JP" sz="200" b="1" dirty="0"/>
          </a:p>
          <a:p>
            <a:r>
              <a:rPr lang="ja-JP" altLang="en-US" sz="2000" b="1" dirty="0" smtClean="0"/>
              <a:t>安全管理者の選任が必要。</a:t>
            </a:r>
            <a:endParaRPr kumimoji="1" lang="ja-JP" altLang="en-US" sz="2000" b="1" dirty="0"/>
          </a:p>
        </p:txBody>
      </p:sp>
      <p:sp>
        <p:nvSpPr>
          <p:cNvPr id="37" name="テキスト ボックス 36"/>
          <p:cNvSpPr txBox="1"/>
          <p:nvPr/>
        </p:nvSpPr>
        <p:spPr>
          <a:xfrm>
            <a:off x="2977635" y="2237655"/>
            <a:ext cx="846113" cy="400110"/>
          </a:xfrm>
          <a:prstGeom prst="rect">
            <a:avLst/>
          </a:prstGeom>
          <a:noFill/>
          <a:ln>
            <a:noFill/>
          </a:ln>
        </p:spPr>
        <p:txBody>
          <a:bodyPr wrap="square" rtlCol="0">
            <a:spAutoFit/>
          </a:bodyPr>
          <a:lstStyle/>
          <a:p>
            <a:r>
              <a:rPr kumimoji="1" lang="ja-JP" altLang="en-US" sz="2000" b="1" dirty="0" smtClean="0"/>
              <a:t>選任</a:t>
            </a:r>
            <a:endParaRPr kumimoji="1" lang="ja-JP" altLang="en-US" sz="2000" b="1" dirty="0"/>
          </a:p>
        </p:txBody>
      </p:sp>
      <p:sp>
        <p:nvSpPr>
          <p:cNvPr id="5" name="テキスト ボックス 4"/>
          <p:cNvSpPr txBox="1"/>
          <p:nvPr/>
        </p:nvSpPr>
        <p:spPr>
          <a:xfrm>
            <a:off x="5508468" y="1822381"/>
            <a:ext cx="1154243" cy="400110"/>
          </a:xfrm>
          <a:prstGeom prst="rect">
            <a:avLst/>
          </a:prstGeom>
          <a:solidFill>
            <a:schemeClr val="bg1"/>
          </a:solidFill>
          <a:ln>
            <a:solidFill>
              <a:schemeClr val="tx1"/>
            </a:solidFill>
          </a:ln>
        </p:spPr>
        <p:txBody>
          <a:bodyPr wrap="square" rtlCol="0">
            <a:spAutoFit/>
          </a:bodyPr>
          <a:lstStyle/>
          <a:p>
            <a:pPr algn="ctr"/>
            <a:r>
              <a:rPr kumimoji="1" lang="ja-JP" altLang="en-US" sz="2000" b="1" dirty="0" smtClean="0"/>
              <a:t>事業者</a:t>
            </a:r>
            <a:endParaRPr kumimoji="1" lang="ja-JP" altLang="en-US" sz="2000" b="1" dirty="0"/>
          </a:p>
        </p:txBody>
      </p:sp>
    </p:spTree>
    <p:extLst>
      <p:ext uri="{BB962C8B-B14F-4D97-AF65-F5344CB8AC3E}">
        <p14:creationId xmlns:p14="http://schemas.microsoft.com/office/powerpoint/2010/main" val="367546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片側の 2 つの角を丸めた四角形 1"/>
          <p:cNvSpPr/>
          <p:nvPr/>
        </p:nvSpPr>
        <p:spPr>
          <a:xfrm>
            <a:off x="6746782" y="640148"/>
            <a:ext cx="722387" cy="473888"/>
          </a:xfrm>
          <a:prstGeom prst="round2Same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60000"/>
                  <a:lumOff val="40000"/>
                </a:schemeClr>
              </a:solidFill>
            </a:endParaRPr>
          </a:p>
        </p:txBody>
      </p:sp>
      <p:sp>
        <p:nvSpPr>
          <p:cNvPr id="3" name="Text Box 4"/>
          <p:cNvSpPr txBox="1">
            <a:spLocks noChangeArrowheads="1"/>
          </p:cNvSpPr>
          <p:nvPr/>
        </p:nvSpPr>
        <p:spPr bwMode="auto">
          <a:xfrm>
            <a:off x="205757" y="5843022"/>
            <a:ext cx="3455988" cy="70788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防網を張り、</a:t>
            </a:r>
            <a:r>
              <a:rPr lang="ja-JP" altLang="en-US" sz="2000" b="1" dirty="0">
                <a:solidFill>
                  <a:srgbClr val="FE0000"/>
                </a:solidFill>
              </a:rPr>
              <a:t>安全帯</a:t>
            </a:r>
            <a:r>
              <a:rPr lang="ja-JP" altLang="en-US" sz="2000" b="1" dirty="0"/>
              <a:t>を使用させるなど</a:t>
            </a:r>
            <a:r>
              <a:rPr lang="ja-JP" altLang="en-US" sz="1800" b="1" dirty="0"/>
              <a:t>　則５１９－２</a:t>
            </a:r>
            <a:endParaRPr lang="ja-JP" altLang="en-US" sz="1800" dirty="0"/>
          </a:p>
        </p:txBody>
      </p:sp>
      <p:sp>
        <p:nvSpPr>
          <p:cNvPr id="4" name="Text Box 6"/>
          <p:cNvSpPr txBox="1">
            <a:spLocks noChangeArrowheads="1"/>
          </p:cNvSpPr>
          <p:nvPr/>
        </p:nvSpPr>
        <p:spPr bwMode="auto">
          <a:xfrm>
            <a:off x="205758" y="2991478"/>
            <a:ext cx="2630734" cy="1015663"/>
          </a:xfrm>
          <a:prstGeom prst="rect">
            <a:avLst/>
          </a:prstGeom>
          <a:solidFill>
            <a:schemeClr val="bg1"/>
          </a:solidFill>
          <a:ln w="6350">
            <a:solidFill>
              <a:srgbClr val="000099"/>
            </a:solidFill>
            <a:miter lim="800000"/>
            <a:headEnd/>
            <a:tailEnd/>
          </a:ln>
          <a:extLst/>
        </p:spPr>
        <p:txBody>
          <a:bodyPr wrap="squar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000099"/>
                </a:solidFill>
              </a:rPr>
              <a:t>作業床の端、開口部には囲い、手すり、覆い等を設置</a:t>
            </a:r>
            <a:r>
              <a:rPr lang="ja-JP" altLang="en-US" sz="1800" b="1" dirty="0">
                <a:solidFill>
                  <a:srgbClr val="000099"/>
                </a:solidFill>
              </a:rPr>
              <a:t>　則５１９</a:t>
            </a:r>
            <a:endParaRPr lang="ja-JP" altLang="en-US" sz="1800" dirty="0"/>
          </a:p>
        </p:txBody>
      </p:sp>
      <p:sp>
        <p:nvSpPr>
          <p:cNvPr id="5" name="Text Box 7"/>
          <p:cNvSpPr txBox="1">
            <a:spLocks noChangeArrowheads="1"/>
          </p:cNvSpPr>
          <p:nvPr/>
        </p:nvSpPr>
        <p:spPr bwMode="auto">
          <a:xfrm>
            <a:off x="4531841" y="1813189"/>
            <a:ext cx="3074844" cy="70788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防網を張り、</a:t>
            </a:r>
            <a:r>
              <a:rPr lang="ja-JP" altLang="en-US" sz="2000" b="1" dirty="0">
                <a:solidFill>
                  <a:srgbClr val="FE0000"/>
                </a:solidFill>
              </a:rPr>
              <a:t>安全帯</a:t>
            </a:r>
            <a:r>
              <a:rPr lang="ja-JP" altLang="en-US" sz="2000" b="1" dirty="0"/>
              <a:t>を使用させるなど</a:t>
            </a:r>
            <a:r>
              <a:rPr lang="ja-JP" altLang="en-US" sz="1800" b="1" dirty="0"/>
              <a:t>　則５１９－２</a:t>
            </a:r>
            <a:endParaRPr lang="ja-JP" altLang="en-US" sz="1800" dirty="0"/>
          </a:p>
        </p:txBody>
      </p:sp>
      <p:sp>
        <p:nvSpPr>
          <p:cNvPr id="6" name="Text Box 9"/>
          <p:cNvSpPr txBox="1">
            <a:spLocks noChangeArrowheads="1"/>
          </p:cNvSpPr>
          <p:nvPr/>
        </p:nvSpPr>
        <p:spPr bwMode="auto">
          <a:xfrm>
            <a:off x="948596" y="5123283"/>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困難なとき</a:t>
            </a:r>
          </a:p>
          <a:p>
            <a:pPr eaLnBrk="1" hangingPunct="1"/>
            <a:r>
              <a:rPr lang="ja-JP" altLang="en-US" sz="2000" b="1" dirty="0"/>
              <a:t>外すとき</a:t>
            </a:r>
            <a:endParaRPr lang="ja-JP" altLang="en-US" dirty="0"/>
          </a:p>
        </p:txBody>
      </p:sp>
      <p:sp>
        <p:nvSpPr>
          <p:cNvPr id="7" name="Line 10"/>
          <p:cNvSpPr>
            <a:spLocks noChangeShapeType="1"/>
          </p:cNvSpPr>
          <p:nvPr/>
        </p:nvSpPr>
        <p:spPr bwMode="auto">
          <a:xfrm flipH="1">
            <a:off x="922760" y="2318460"/>
            <a:ext cx="6518" cy="69426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 name="Line 11"/>
          <p:cNvSpPr>
            <a:spLocks noChangeShapeType="1"/>
          </p:cNvSpPr>
          <p:nvPr/>
        </p:nvSpPr>
        <p:spPr bwMode="auto">
          <a:xfrm flipH="1">
            <a:off x="922759" y="4007141"/>
            <a:ext cx="6519" cy="187074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1763085" y="2062050"/>
            <a:ext cx="2815945" cy="605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2665035" y="2063632"/>
            <a:ext cx="1655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困難なとき</a:t>
            </a:r>
            <a:endParaRPr lang="ja-JP" altLang="en-US" dirty="0"/>
          </a:p>
        </p:txBody>
      </p:sp>
      <p:sp>
        <p:nvSpPr>
          <p:cNvPr id="11" name="Line 14"/>
          <p:cNvSpPr>
            <a:spLocks noChangeShapeType="1"/>
          </p:cNvSpPr>
          <p:nvPr/>
        </p:nvSpPr>
        <p:spPr bwMode="auto">
          <a:xfrm flipV="1">
            <a:off x="7418827" y="2508236"/>
            <a:ext cx="0" cy="2590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12" name="Line 15"/>
          <p:cNvSpPr>
            <a:spLocks noChangeShapeType="1"/>
          </p:cNvSpPr>
          <p:nvPr/>
        </p:nvSpPr>
        <p:spPr bwMode="auto">
          <a:xfrm flipV="1">
            <a:off x="3661745" y="6192099"/>
            <a:ext cx="1314849" cy="4864"/>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3" name="Text Box 16"/>
          <p:cNvSpPr txBox="1">
            <a:spLocks noChangeArrowheads="1"/>
          </p:cNvSpPr>
          <p:nvPr/>
        </p:nvSpPr>
        <p:spPr bwMode="auto">
          <a:xfrm>
            <a:off x="3019035" y="2761765"/>
            <a:ext cx="4207279" cy="1908215"/>
          </a:xfrm>
          <a:prstGeom prst="rect">
            <a:avLst/>
          </a:prstGeom>
          <a:solidFill>
            <a:srgbClr val="BBE0E3">
              <a:alpha val="36862"/>
            </a:srgbClr>
          </a:solidFill>
          <a:ln w="9525">
            <a:solidFill>
              <a:schemeClr val="tx1"/>
            </a:solidFill>
            <a:prstDash val="dash"/>
            <a:miter lim="800000"/>
            <a:headEnd/>
            <a:tailEnd/>
          </a:ln>
        </p:spPr>
        <p:txBody>
          <a:bodyPr wrap="squar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悪天候時の作業禁止</a:t>
            </a:r>
            <a:r>
              <a:rPr lang="ja-JP" altLang="en-US" sz="1800" b="1" dirty="0"/>
              <a:t>　則５２２</a:t>
            </a:r>
          </a:p>
          <a:p>
            <a:pPr eaLnBrk="1" hangingPunct="1"/>
            <a:r>
              <a:rPr lang="ja-JP" altLang="en-US" sz="1800" b="1" dirty="0"/>
              <a:t>　</a:t>
            </a:r>
            <a:r>
              <a:rPr lang="ja-JP" altLang="en-US" sz="1800" b="1" dirty="0" smtClean="0"/>
              <a:t>風速</a:t>
            </a:r>
            <a:r>
              <a:rPr lang="en-US" altLang="ja-JP" sz="1800" b="1" dirty="0" smtClean="0"/>
              <a:t>10m/s</a:t>
            </a:r>
            <a:r>
              <a:rPr lang="ja-JP" altLang="en-US" sz="1800" b="1" dirty="0"/>
              <a:t>以上、</a:t>
            </a:r>
            <a:r>
              <a:rPr lang="ja-JP" altLang="en-US" sz="1800" b="1" dirty="0" smtClean="0"/>
              <a:t>降雨量</a:t>
            </a:r>
            <a:r>
              <a:rPr lang="en-US" altLang="ja-JP" sz="1800" b="1" dirty="0" smtClean="0"/>
              <a:t>50mm/</a:t>
            </a:r>
            <a:r>
              <a:rPr lang="ja-JP" altLang="en-US" sz="1800" b="1" dirty="0"/>
              <a:t>回以上</a:t>
            </a:r>
          </a:p>
          <a:p>
            <a:pPr eaLnBrk="1" hangingPunct="1"/>
            <a:r>
              <a:rPr lang="ja-JP" altLang="en-US" sz="1800" b="1" dirty="0"/>
              <a:t>　</a:t>
            </a:r>
            <a:r>
              <a:rPr lang="ja-JP" altLang="en-US" sz="1800" b="1" dirty="0" smtClean="0"/>
              <a:t>降雪量</a:t>
            </a:r>
            <a:r>
              <a:rPr lang="en-US" altLang="ja-JP" sz="1800" b="1" dirty="0" smtClean="0"/>
              <a:t>25cm</a:t>
            </a:r>
            <a:r>
              <a:rPr lang="en-US" altLang="ja-JP" sz="1800" b="1" dirty="0"/>
              <a:t>/</a:t>
            </a:r>
            <a:r>
              <a:rPr lang="ja-JP" altLang="en-US" sz="1800" b="1" dirty="0"/>
              <a:t>回以上、</a:t>
            </a:r>
            <a:r>
              <a:rPr lang="ja-JP" altLang="en-US" sz="1800" b="1" dirty="0" smtClean="0"/>
              <a:t>震度</a:t>
            </a:r>
            <a:r>
              <a:rPr lang="en-US" altLang="ja-JP" sz="1800" b="1" dirty="0" smtClean="0"/>
              <a:t>4</a:t>
            </a:r>
            <a:r>
              <a:rPr lang="ja-JP" altLang="en-US" sz="1800" b="1" dirty="0" smtClean="0"/>
              <a:t>以上</a:t>
            </a:r>
            <a:endParaRPr lang="ja-JP" altLang="en-US" sz="1800" b="1" dirty="0"/>
          </a:p>
          <a:p>
            <a:pPr eaLnBrk="1" hangingPunct="1"/>
            <a:endParaRPr lang="ja-JP" altLang="en-US" sz="1800" b="1" dirty="0"/>
          </a:p>
          <a:p>
            <a:pPr eaLnBrk="1" hangingPunct="1"/>
            <a:r>
              <a:rPr lang="ja-JP" altLang="en-US" sz="2000" b="1" dirty="0"/>
              <a:t>作業に要する照度の保持</a:t>
            </a:r>
            <a:r>
              <a:rPr lang="ja-JP" altLang="en-US" sz="1800" b="1" dirty="0"/>
              <a:t>　則５２３</a:t>
            </a:r>
          </a:p>
          <a:p>
            <a:pPr eaLnBrk="1" hangingPunct="1"/>
            <a:r>
              <a:rPr lang="ja-JP" altLang="en-US" sz="2000" b="1" dirty="0"/>
              <a:t>高さ１</a:t>
            </a:r>
            <a:r>
              <a:rPr lang="en-US" altLang="ja-JP" sz="2000" b="1" dirty="0"/>
              <a:t>.5m</a:t>
            </a:r>
            <a:r>
              <a:rPr lang="ja-JP" altLang="en-US" sz="2000" b="1" dirty="0"/>
              <a:t>以上昇降設備</a:t>
            </a:r>
            <a:r>
              <a:rPr lang="ja-JP" altLang="en-US" sz="2400" b="1" dirty="0"/>
              <a:t>　  </a:t>
            </a:r>
            <a:r>
              <a:rPr lang="ja-JP" altLang="en-US" sz="1800" b="1" dirty="0"/>
              <a:t>則５２６</a:t>
            </a:r>
            <a:endParaRPr lang="ja-JP" altLang="en-US" sz="1800" dirty="0"/>
          </a:p>
        </p:txBody>
      </p:sp>
      <p:sp>
        <p:nvSpPr>
          <p:cNvPr id="14" name="Text Box 18"/>
          <p:cNvSpPr txBox="1">
            <a:spLocks noChangeArrowheads="1"/>
          </p:cNvSpPr>
          <p:nvPr/>
        </p:nvSpPr>
        <p:spPr bwMode="auto">
          <a:xfrm>
            <a:off x="1011660" y="4130710"/>
            <a:ext cx="1676400" cy="714375"/>
          </a:xfrm>
          <a:prstGeom prst="rect">
            <a:avLst/>
          </a:prstGeom>
          <a:solidFill>
            <a:schemeClr val="bg1"/>
          </a:solidFill>
          <a:ln w="12700">
            <a:solidFill>
              <a:srgbClr val="FF0000"/>
            </a:solidFill>
            <a:miter lim="800000"/>
            <a:headEnd/>
            <a:tailEnd/>
          </a:ln>
        </p:spPr>
        <p:txBody>
          <a:bodyPr>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a:t>外した場合は早急に復元</a:t>
            </a:r>
            <a:endParaRPr lang="ja-JP" altLang="en-US" sz="1800"/>
          </a:p>
        </p:txBody>
      </p:sp>
      <p:sp>
        <p:nvSpPr>
          <p:cNvPr id="15" name="テキスト ボックス 14"/>
          <p:cNvSpPr txBox="1"/>
          <p:nvPr/>
        </p:nvSpPr>
        <p:spPr>
          <a:xfrm>
            <a:off x="237871" y="260794"/>
            <a:ext cx="4106294" cy="523220"/>
          </a:xfrm>
          <a:prstGeom prst="rect">
            <a:avLst/>
          </a:prstGeom>
          <a:solidFill>
            <a:schemeClr val="accent2">
              <a:lumMod val="20000"/>
              <a:lumOff val="80000"/>
            </a:schemeClr>
          </a:solidFill>
        </p:spPr>
        <p:txBody>
          <a:bodyPr wrap="square" rtlCol="0">
            <a:spAutoFit/>
          </a:bodyPr>
          <a:lstStyle/>
          <a:p>
            <a:pPr algn="ctr"/>
            <a:r>
              <a:rPr kumimoji="1" lang="ja-JP" altLang="en-US" sz="2800" b="1" dirty="0" smtClean="0">
                <a:solidFill>
                  <a:srgbClr val="660033"/>
                </a:solidFill>
              </a:rPr>
              <a:t>高さ２ｍ以上は高所作業</a:t>
            </a:r>
            <a:endParaRPr kumimoji="1" lang="ja-JP" altLang="en-US" sz="2800" b="1" dirty="0">
              <a:solidFill>
                <a:srgbClr val="660033"/>
              </a:solidFill>
            </a:endParaRPr>
          </a:p>
        </p:txBody>
      </p:sp>
      <p:sp>
        <p:nvSpPr>
          <p:cNvPr id="16" name="テキスト ボックス 15"/>
          <p:cNvSpPr txBox="1"/>
          <p:nvPr/>
        </p:nvSpPr>
        <p:spPr>
          <a:xfrm>
            <a:off x="6330655" y="80482"/>
            <a:ext cx="3721306" cy="461665"/>
          </a:xfrm>
          <a:prstGeom prst="rect">
            <a:avLst/>
          </a:prstGeom>
          <a:noFill/>
        </p:spPr>
        <p:txBody>
          <a:bodyPr wrap="square" rtlCol="0">
            <a:spAutoFit/>
          </a:bodyPr>
          <a:lstStyle/>
          <a:p>
            <a:r>
              <a:rPr kumimoji="1" lang="ja-JP" altLang="en-US" sz="2400" b="1" dirty="0" smtClean="0">
                <a:solidFill>
                  <a:srgbClr val="660033"/>
                </a:solidFill>
              </a:rPr>
              <a:t>高所（高さ２ｍ以上）とは？</a:t>
            </a:r>
            <a:endParaRPr kumimoji="1" lang="ja-JP" altLang="en-US" sz="2400" b="1" dirty="0">
              <a:solidFill>
                <a:srgbClr val="660033"/>
              </a:solidFill>
            </a:endParaRPr>
          </a:p>
        </p:txBody>
      </p:sp>
      <p:cxnSp>
        <p:nvCxnSpPr>
          <p:cNvPr id="17" name="直線コネクタ 16"/>
          <p:cNvCxnSpPr/>
          <p:nvPr/>
        </p:nvCxnSpPr>
        <p:spPr>
          <a:xfrm>
            <a:off x="7966184" y="3141042"/>
            <a:ext cx="4097026" cy="15021"/>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9787271" y="1648933"/>
            <a:ext cx="2275939" cy="1478121"/>
          </a:xfrm>
          <a:prstGeom prst="rect">
            <a:avLst/>
          </a:prstGeom>
          <a:solidFill>
            <a:srgbClr val="FFD0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a:off x="11454000" y="412610"/>
            <a:ext cx="102265" cy="1238232"/>
          </a:xfrm>
          <a:prstGeom prst="triangle">
            <a:avLst/>
          </a:prstGeom>
          <a:solidFill>
            <a:srgbClr val="FFD0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514780" y="3129190"/>
            <a:ext cx="602579" cy="998786"/>
          </a:xfrm>
          <a:prstGeom prst="rect">
            <a:avLst/>
          </a:prstGeom>
          <a:solidFill>
            <a:srgbClr val="FFD0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flipH="1">
            <a:off x="9819466" y="3322290"/>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cxnSp>
        <p:nvCxnSpPr>
          <p:cNvPr id="22" name="直線コネクタ 21"/>
          <p:cNvCxnSpPr/>
          <p:nvPr/>
        </p:nvCxnSpPr>
        <p:spPr>
          <a:xfrm>
            <a:off x="10996784" y="1039481"/>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981733" y="4955269"/>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8519480" y="4942392"/>
            <a:ext cx="689015" cy="46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728494" y="1188705"/>
            <a:ext cx="677486"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26" name="テキスト ボックス 25"/>
          <p:cNvSpPr txBox="1"/>
          <p:nvPr/>
        </p:nvSpPr>
        <p:spPr>
          <a:xfrm>
            <a:off x="7756742" y="2682961"/>
            <a:ext cx="677486"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27" name="テキスト ボックス 26"/>
          <p:cNvSpPr txBox="1"/>
          <p:nvPr/>
        </p:nvSpPr>
        <p:spPr>
          <a:xfrm>
            <a:off x="9083377" y="5075086"/>
            <a:ext cx="677486"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28" name="二等辺三角形 27"/>
          <p:cNvSpPr/>
          <p:nvPr/>
        </p:nvSpPr>
        <p:spPr>
          <a:xfrm>
            <a:off x="8970594" y="847831"/>
            <a:ext cx="242320" cy="2277297"/>
          </a:xfrm>
          <a:prstGeom prst="triangle">
            <a:avLst/>
          </a:prstGeom>
          <a:solidFill>
            <a:srgbClr val="FFD0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11239132" y="1025193"/>
            <a:ext cx="8234" cy="635570"/>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10647991" y="3506459"/>
            <a:ext cx="9844" cy="635585"/>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0327637" y="3161638"/>
            <a:ext cx="461" cy="644819"/>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756742" y="926277"/>
            <a:ext cx="0" cy="597617"/>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0514296" y="3521696"/>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984207" y="3806457"/>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1178048" y="3817418"/>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0071123" y="1670548"/>
            <a:ext cx="2002146" cy="2103"/>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1119046" y="3161663"/>
            <a:ext cx="338743" cy="5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0166019" y="3161905"/>
            <a:ext cx="338743" cy="5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flipH="1">
            <a:off x="10768179" y="5054953"/>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40" name="テキスト ボックス 39"/>
          <p:cNvSpPr txBox="1"/>
          <p:nvPr/>
        </p:nvSpPr>
        <p:spPr>
          <a:xfrm flipH="1">
            <a:off x="10753122" y="5664749"/>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41" name="テキスト ボックス 40"/>
          <p:cNvSpPr txBox="1"/>
          <p:nvPr/>
        </p:nvSpPr>
        <p:spPr>
          <a:xfrm flipH="1">
            <a:off x="10615578" y="3682453"/>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42" name="テキスト ボックス 41"/>
          <p:cNvSpPr txBox="1"/>
          <p:nvPr/>
        </p:nvSpPr>
        <p:spPr>
          <a:xfrm flipH="1">
            <a:off x="9137178" y="5675971"/>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cxnSp>
        <p:nvCxnSpPr>
          <p:cNvPr id="43" name="直線コネクタ 42"/>
          <p:cNvCxnSpPr/>
          <p:nvPr/>
        </p:nvCxnSpPr>
        <p:spPr>
          <a:xfrm>
            <a:off x="11400684" y="4714145"/>
            <a:ext cx="4536" cy="843662"/>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0582553" y="5525523"/>
            <a:ext cx="6673" cy="1118413"/>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9831937" y="6643936"/>
            <a:ext cx="789992" cy="2232"/>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10905666" y="5555867"/>
            <a:ext cx="505016" cy="6819"/>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852149" y="5540510"/>
            <a:ext cx="6673" cy="1118413"/>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966184" y="4283136"/>
            <a:ext cx="997879" cy="1266876"/>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9651131" y="5540510"/>
            <a:ext cx="20367" cy="618848"/>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0756214" y="5546010"/>
            <a:ext cx="0" cy="630070"/>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9097232" y="4917203"/>
            <a:ext cx="8234" cy="635570"/>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11591880" y="4714860"/>
            <a:ext cx="355656" cy="2456"/>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8952538" y="5548493"/>
            <a:ext cx="548807" cy="2802"/>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0559122" y="5548640"/>
            <a:ext cx="345923" cy="41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9503069" y="5548642"/>
            <a:ext cx="350852" cy="18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0136204" y="6059158"/>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0610021" y="6159358"/>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9364614" y="6159358"/>
            <a:ext cx="457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10394653" y="6045303"/>
            <a:ext cx="2" cy="613622"/>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flipV="1">
            <a:off x="11230288" y="4932048"/>
            <a:ext cx="20367" cy="618848"/>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flipH="1">
            <a:off x="9907173" y="6176080"/>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cxnSp>
        <p:nvCxnSpPr>
          <p:cNvPr id="62" name="直線コネクタ 61"/>
          <p:cNvCxnSpPr/>
          <p:nvPr/>
        </p:nvCxnSpPr>
        <p:spPr>
          <a:xfrm flipV="1">
            <a:off x="11389499" y="4711295"/>
            <a:ext cx="338743" cy="5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11307508" y="3181061"/>
            <a:ext cx="0" cy="630070"/>
          </a:xfrm>
          <a:prstGeom prst="line">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flipH="1">
            <a:off x="11289056" y="3321451"/>
            <a:ext cx="650093"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65" name="テキスト ボックス 64"/>
          <p:cNvSpPr txBox="1"/>
          <p:nvPr/>
        </p:nvSpPr>
        <p:spPr>
          <a:xfrm>
            <a:off x="7879258" y="6102980"/>
            <a:ext cx="1401862" cy="646331"/>
          </a:xfrm>
          <a:prstGeom prst="rect">
            <a:avLst/>
          </a:prstGeom>
          <a:noFill/>
        </p:spPr>
        <p:txBody>
          <a:bodyPr wrap="square" rtlCol="0">
            <a:spAutoFit/>
          </a:bodyPr>
          <a:lstStyle/>
          <a:p>
            <a:r>
              <a:rPr kumimoji="1" lang="en-US" altLang="ja-JP" b="1" dirty="0" smtClean="0">
                <a:solidFill>
                  <a:srgbClr val="FF0000"/>
                </a:solidFill>
              </a:rPr>
              <a:t>40°</a:t>
            </a:r>
            <a:r>
              <a:rPr kumimoji="1" lang="ja-JP" altLang="en-US" b="1" dirty="0" smtClean="0">
                <a:solidFill>
                  <a:srgbClr val="FF0000"/>
                </a:solidFill>
              </a:rPr>
              <a:t>以上の斜面内も</a:t>
            </a:r>
            <a:endParaRPr kumimoji="1" lang="ja-JP" altLang="en-US" b="1" dirty="0">
              <a:solidFill>
                <a:srgbClr val="FF0000"/>
              </a:solidFill>
            </a:endParaRPr>
          </a:p>
        </p:txBody>
      </p:sp>
      <p:cxnSp>
        <p:nvCxnSpPr>
          <p:cNvPr id="66" name="直線コネクタ 65"/>
          <p:cNvCxnSpPr/>
          <p:nvPr/>
        </p:nvCxnSpPr>
        <p:spPr>
          <a:xfrm flipH="1" flipV="1">
            <a:off x="8373501" y="5547015"/>
            <a:ext cx="590563" cy="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円弧 66"/>
          <p:cNvSpPr/>
          <p:nvPr/>
        </p:nvSpPr>
        <p:spPr>
          <a:xfrm flipH="1">
            <a:off x="8601125" y="5308427"/>
            <a:ext cx="296788" cy="4804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8" name="直線コネクタ 67"/>
          <p:cNvCxnSpPr/>
          <p:nvPr/>
        </p:nvCxnSpPr>
        <p:spPr>
          <a:xfrm flipV="1">
            <a:off x="8348214" y="5410932"/>
            <a:ext cx="414303" cy="73934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 Box 8"/>
          <p:cNvSpPr txBox="1">
            <a:spLocks noChangeArrowheads="1"/>
          </p:cNvSpPr>
          <p:nvPr/>
        </p:nvSpPr>
        <p:spPr bwMode="auto">
          <a:xfrm>
            <a:off x="4380264" y="4858137"/>
            <a:ext cx="3198567" cy="1692771"/>
          </a:xfrm>
          <a:prstGeom prst="rect">
            <a:avLst/>
          </a:prstGeom>
          <a:solidFill>
            <a:schemeClr val="bg1"/>
          </a:solidFill>
          <a:ln w="38100" cmpd="dbl">
            <a:solidFill>
              <a:srgbClr val="FE0000"/>
            </a:solidFill>
            <a:miter lim="800000"/>
            <a:headEnd/>
            <a:tailEnd/>
          </a:ln>
          <a:extLst/>
        </p:spPr>
        <p:txBody>
          <a:bodyPr wrap="square">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FE0000"/>
                </a:solidFill>
              </a:rPr>
              <a:t>（労働者）</a:t>
            </a:r>
          </a:p>
          <a:p>
            <a:pPr eaLnBrk="1" hangingPunct="1"/>
            <a:r>
              <a:rPr lang="ja-JP" altLang="en-US" sz="2400" b="1" dirty="0">
                <a:solidFill>
                  <a:srgbClr val="FE0000"/>
                </a:solidFill>
              </a:rPr>
              <a:t> </a:t>
            </a:r>
            <a:r>
              <a:rPr lang="ja-JP" altLang="en-US" sz="2000" b="1" dirty="0">
                <a:solidFill>
                  <a:srgbClr val="FE0000"/>
                </a:solidFill>
              </a:rPr>
              <a:t>安全帯使用</a:t>
            </a:r>
            <a:r>
              <a:rPr lang="ja-JP" altLang="en-US" sz="2400" b="1" dirty="0">
                <a:solidFill>
                  <a:srgbClr val="FE0000"/>
                </a:solidFill>
              </a:rPr>
              <a:t>　</a:t>
            </a:r>
            <a:r>
              <a:rPr lang="ja-JP" altLang="en-US" sz="1800" b="1" dirty="0">
                <a:solidFill>
                  <a:srgbClr val="FE0000"/>
                </a:solidFill>
              </a:rPr>
              <a:t>則５２０</a:t>
            </a:r>
          </a:p>
          <a:p>
            <a:pPr eaLnBrk="1" hangingPunct="1"/>
            <a:r>
              <a:rPr lang="ja-JP" altLang="en-US" sz="2000" b="1" dirty="0">
                <a:solidFill>
                  <a:srgbClr val="FE0000"/>
                </a:solidFill>
              </a:rPr>
              <a:t>（事業者）</a:t>
            </a:r>
          </a:p>
          <a:p>
            <a:pPr eaLnBrk="1" hangingPunct="1"/>
            <a:r>
              <a:rPr lang="ja-JP" altLang="en-US" sz="2000" b="1" dirty="0">
                <a:solidFill>
                  <a:srgbClr val="FE0000"/>
                </a:solidFill>
              </a:rPr>
              <a:t> 安全帯取り付け設備設</a:t>
            </a:r>
          </a:p>
          <a:p>
            <a:pPr eaLnBrk="1" hangingPunct="1"/>
            <a:r>
              <a:rPr lang="ja-JP" altLang="en-US" sz="2000" b="1" dirty="0">
                <a:solidFill>
                  <a:srgbClr val="FE0000"/>
                </a:solidFill>
              </a:rPr>
              <a:t> 置・点検  </a:t>
            </a:r>
            <a:r>
              <a:rPr lang="ja-JP" altLang="en-US" sz="1800" b="1" dirty="0">
                <a:solidFill>
                  <a:srgbClr val="FE0000"/>
                </a:solidFill>
              </a:rPr>
              <a:t>則５２１・５２１－２</a:t>
            </a:r>
            <a:endParaRPr lang="ja-JP" altLang="en-US" sz="1800" dirty="0"/>
          </a:p>
        </p:txBody>
      </p:sp>
      <p:sp>
        <p:nvSpPr>
          <p:cNvPr id="70" name="直角三角形 69"/>
          <p:cNvSpPr/>
          <p:nvPr/>
        </p:nvSpPr>
        <p:spPr>
          <a:xfrm>
            <a:off x="8015170" y="4373656"/>
            <a:ext cx="216597" cy="26282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7912026" y="3407462"/>
            <a:ext cx="1201331" cy="923330"/>
          </a:xfrm>
          <a:prstGeom prst="rect">
            <a:avLst/>
          </a:prstGeom>
          <a:noFill/>
        </p:spPr>
        <p:txBody>
          <a:bodyPr wrap="square" rtlCol="0">
            <a:spAutoFit/>
          </a:bodyPr>
          <a:lstStyle/>
          <a:p>
            <a:r>
              <a:rPr kumimoji="1" lang="ja-JP" altLang="en-US" b="1" dirty="0" smtClean="0">
                <a:solidFill>
                  <a:srgbClr val="FF0000"/>
                </a:solidFill>
              </a:rPr>
              <a:t>幅</a:t>
            </a:r>
            <a:r>
              <a:rPr kumimoji="1" lang="en-US" altLang="ja-JP" b="1" dirty="0" smtClean="0">
                <a:solidFill>
                  <a:srgbClr val="FF0000"/>
                </a:solidFill>
              </a:rPr>
              <a:t>50cm</a:t>
            </a:r>
            <a:r>
              <a:rPr kumimoji="1" lang="ja-JP" altLang="en-US" b="1" dirty="0" smtClean="0">
                <a:solidFill>
                  <a:srgbClr val="FF0000"/>
                </a:solidFill>
              </a:rPr>
              <a:t>以上の犬走は作業床</a:t>
            </a:r>
            <a:endParaRPr kumimoji="1" lang="ja-JP" altLang="en-US" b="1" dirty="0">
              <a:solidFill>
                <a:srgbClr val="FF0000"/>
              </a:solidFill>
            </a:endParaRPr>
          </a:p>
        </p:txBody>
      </p:sp>
      <p:sp>
        <p:nvSpPr>
          <p:cNvPr id="72" name="Text Box 5"/>
          <p:cNvSpPr txBox="1">
            <a:spLocks noChangeArrowheads="1"/>
          </p:cNvSpPr>
          <p:nvPr/>
        </p:nvSpPr>
        <p:spPr bwMode="auto">
          <a:xfrm>
            <a:off x="205757" y="1830569"/>
            <a:ext cx="1800225" cy="677108"/>
          </a:xfrm>
          <a:prstGeom prst="rect">
            <a:avLst/>
          </a:prstGeom>
          <a:solidFill>
            <a:schemeClr val="bg1"/>
          </a:solidFill>
          <a:ln w="38100" cmpd="dbl">
            <a:solidFill>
              <a:srgbClr val="000099"/>
            </a:solidFill>
            <a:miter lim="800000"/>
            <a:headEnd/>
            <a:tailEnd/>
          </a:ln>
          <a:extLst/>
        </p:spPr>
        <p:txBody>
          <a:bodyPr>
            <a:spAutoFit/>
          </a:bodyPr>
          <a:lstStyle>
            <a:lvl1pPr eaLnBrk="0" hangingPunct="0">
              <a:defRPr kumimoji="1" sz="16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6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6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b="1" dirty="0">
                <a:solidFill>
                  <a:srgbClr val="000099"/>
                </a:solidFill>
              </a:rPr>
              <a:t>作業床設置</a:t>
            </a:r>
          </a:p>
          <a:p>
            <a:pPr algn="ctr" eaLnBrk="1" hangingPunct="1"/>
            <a:r>
              <a:rPr lang="ja-JP" altLang="en-US" sz="1800" b="1" dirty="0">
                <a:solidFill>
                  <a:srgbClr val="000099"/>
                </a:solidFill>
              </a:rPr>
              <a:t>則５１８</a:t>
            </a:r>
            <a:endParaRPr lang="ja-JP" altLang="en-US" sz="1800" dirty="0"/>
          </a:p>
        </p:txBody>
      </p:sp>
      <p:cxnSp>
        <p:nvCxnSpPr>
          <p:cNvPr id="73" name="直線コネクタ 72"/>
          <p:cNvCxnSpPr/>
          <p:nvPr/>
        </p:nvCxnSpPr>
        <p:spPr>
          <a:xfrm>
            <a:off x="7944311" y="4247905"/>
            <a:ext cx="570759" cy="712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9783626" y="1677240"/>
            <a:ext cx="287497" cy="1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台形 74"/>
          <p:cNvSpPr/>
          <p:nvPr/>
        </p:nvSpPr>
        <p:spPr>
          <a:xfrm>
            <a:off x="8496603" y="2083497"/>
            <a:ext cx="135316" cy="1038014"/>
          </a:xfrm>
          <a:prstGeom prst="trapezoid">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弦 75"/>
          <p:cNvSpPr/>
          <p:nvPr/>
        </p:nvSpPr>
        <p:spPr>
          <a:xfrm rot="5400000">
            <a:off x="7920744" y="1994909"/>
            <a:ext cx="1304136" cy="293169"/>
          </a:xfrm>
          <a:prstGeom prst="chord">
            <a:avLst/>
          </a:prstGeom>
          <a:solidFill>
            <a:srgbClr val="66FF33"/>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flipH="1">
            <a:off x="9523233" y="2055773"/>
            <a:ext cx="253979" cy="107128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9262845" y="1773753"/>
            <a:ext cx="965446" cy="369332"/>
          </a:xfrm>
          <a:prstGeom prst="rect">
            <a:avLst/>
          </a:prstGeom>
          <a:noFill/>
        </p:spPr>
        <p:txBody>
          <a:bodyPr wrap="square" rtlCol="0">
            <a:spAutoFit/>
          </a:bodyPr>
          <a:lstStyle/>
          <a:p>
            <a:r>
              <a:rPr kumimoji="1" lang="ja-JP" altLang="en-US" dirty="0" smtClean="0"/>
              <a:t>梯子等</a:t>
            </a:r>
            <a:endParaRPr kumimoji="1" lang="ja-JP" altLang="en-US" dirty="0"/>
          </a:p>
        </p:txBody>
      </p:sp>
      <p:sp>
        <p:nvSpPr>
          <p:cNvPr id="79" name="テキスト ボックス 78"/>
          <p:cNvSpPr txBox="1"/>
          <p:nvPr/>
        </p:nvSpPr>
        <p:spPr>
          <a:xfrm>
            <a:off x="10038677" y="2029404"/>
            <a:ext cx="2057119" cy="369332"/>
          </a:xfrm>
          <a:prstGeom prst="rect">
            <a:avLst/>
          </a:prstGeom>
          <a:noFill/>
        </p:spPr>
        <p:txBody>
          <a:bodyPr wrap="square" rtlCol="0">
            <a:spAutoFit/>
          </a:bodyPr>
          <a:lstStyle/>
          <a:p>
            <a:r>
              <a:rPr kumimoji="1" lang="ja-JP" altLang="en-US" dirty="0" smtClean="0"/>
              <a:t>機械・装置・足場等</a:t>
            </a:r>
            <a:endParaRPr kumimoji="1" lang="ja-JP" altLang="en-US" dirty="0"/>
          </a:p>
        </p:txBody>
      </p:sp>
      <p:cxnSp>
        <p:nvCxnSpPr>
          <p:cNvPr id="80" name="直線コネクタ 79"/>
          <p:cNvCxnSpPr/>
          <p:nvPr/>
        </p:nvCxnSpPr>
        <p:spPr>
          <a:xfrm>
            <a:off x="9330702" y="759767"/>
            <a:ext cx="287497" cy="1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9272285" y="575320"/>
            <a:ext cx="1484824" cy="615553"/>
          </a:xfrm>
          <a:prstGeom prst="rect">
            <a:avLst/>
          </a:prstGeom>
          <a:noFill/>
          <a:ln>
            <a:solidFill>
              <a:schemeClr val="tx1"/>
            </a:solidFill>
          </a:ln>
        </p:spPr>
        <p:txBody>
          <a:bodyPr wrap="square" rtlCol="0">
            <a:spAutoFit/>
          </a:bodyPr>
          <a:lstStyle/>
          <a:p>
            <a:r>
              <a:rPr kumimoji="1" lang="ja-JP" altLang="en-US" dirty="0" smtClean="0"/>
              <a:t>　　</a:t>
            </a:r>
            <a:r>
              <a:rPr kumimoji="1" lang="ja-JP" altLang="en-US" sz="1600" dirty="0" smtClean="0"/>
              <a:t>開口部</a:t>
            </a:r>
            <a:r>
              <a:rPr kumimoji="1" lang="en-US" altLang="ja-JP" sz="1600" dirty="0" smtClean="0"/>
              <a:t>or</a:t>
            </a:r>
          </a:p>
          <a:p>
            <a:r>
              <a:rPr kumimoji="1" lang="ja-JP" altLang="en-US" sz="1600" dirty="0" smtClean="0"/>
              <a:t>　　開口部付近</a:t>
            </a:r>
            <a:endParaRPr kumimoji="1" lang="ja-JP" altLang="en-US" sz="1600" dirty="0"/>
          </a:p>
        </p:txBody>
      </p:sp>
      <p:sp>
        <p:nvSpPr>
          <p:cNvPr id="82" name="正方形/長方形 81"/>
          <p:cNvSpPr/>
          <p:nvPr/>
        </p:nvSpPr>
        <p:spPr>
          <a:xfrm>
            <a:off x="11475227" y="2376684"/>
            <a:ext cx="394497" cy="73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flipV="1">
            <a:off x="8154105" y="2556265"/>
            <a:ext cx="3909105" cy="10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12063210" y="1558037"/>
            <a:ext cx="100214" cy="1763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手操作入力 84"/>
          <p:cNvSpPr/>
          <p:nvPr/>
        </p:nvSpPr>
        <p:spPr>
          <a:xfrm>
            <a:off x="6426997" y="781859"/>
            <a:ext cx="246948" cy="598381"/>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ローチャート: 処理 85"/>
          <p:cNvSpPr/>
          <p:nvPr/>
        </p:nvSpPr>
        <p:spPr>
          <a:xfrm>
            <a:off x="6673945" y="1116762"/>
            <a:ext cx="932740" cy="26347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ローチャート: 結合子 86"/>
          <p:cNvSpPr/>
          <p:nvPr/>
        </p:nvSpPr>
        <p:spPr>
          <a:xfrm>
            <a:off x="6624014" y="1239646"/>
            <a:ext cx="245536" cy="273979"/>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ローチャート: 結合子 87"/>
          <p:cNvSpPr/>
          <p:nvPr/>
        </p:nvSpPr>
        <p:spPr>
          <a:xfrm>
            <a:off x="7053404" y="1243250"/>
            <a:ext cx="245536" cy="273979"/>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4945493" y="1525933"/>
            <a:ext cx="3099760" cy="3606"/>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7771362" y="1019855"/>
            <a:ext cx="677486" cy="369332"/>
          </a:xfrm>
          <a:prstGeom prst="rect">
            <a:avLst/>
          </a:prstGeom>
          <a:noFill/>
          <a:ln>
            <a:noFill/>
          </a:ln>
        </p:spPr>
        <p:txBody>
          <a:bodyPr wrap="square" rtlCol="0">
            <a:spAutoFit/>
          </a:bodyPr>
          <a:lstStyle/>
          <a:p>
            <a:r>
              <a:rPr kumimoji="1" lang="ja-JP" altLang="en-US" b="1" dirty="0" smtClean="0">
                <a:solidFill>
                  <a:srgbClr val="FF0000"/>
                </a:solidFill>
              </a:rPr>
              <a:t>２ｍ</a:t>
            </a:r>
            <a:endParaRPr kumimoji="1" lang="ja-JP" altLang="en-US" b="1" dirty="0">
              <a:solidFill>
                <a:srgbClr val="FF0000"/>
              </a:solidFill>
            </a:endParaRPr>
          </a:p>
        </p:txBody>
      </p:sp>
      <p:sp>
        <p:nvSpPr>
          <p:cNvPr id="91" name="角丸四角形 90"/>
          <p:cNvSpPr/>
          <p:nvPr/>
        </p:nvSpPr>
        <p:spPr>
          <a:xfrm>
            <a:off x="5599258" y="1285243"/>
            <a:ext cx="427843" cy="2129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5602265" y="838753"/>
            <a:ext cx="427843" cy="2129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5602265" y="1057860"/>
            <a:ext cx="427843" cy="2129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5152558" y="836509"/>
            <a:ext cx="427843" cy="2129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5150925" y="1058996"/>
            <a:ext cx="427843" cy="2129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p:cNvSpPr/>
          <p:nvPr/>
        </p:nvSpPr>
        <p:spPr>
          <a:xfrm>
            <a:off x="5158365" y="1281306"/>
            <a:ext cx="425386" cy="2168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p:cNvCxnSpPr/>
          <p:nvPr/>
        </p:nvCxnSpPr>
        <p:spPr>
          <a:xfrm flipV="1">
            <a:off x="4998024" y="942374"/>
            <a:ext cx="2916883" cy="2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709475" y="927367"/>
            <a:ext cx="3892076" cy="461665"/>
          </a:xfrm>
          <a:prstGeom prst="rect">
            <a:avLst/>
          </a:prstGeom>
          <a:noFill/>
        </p:spPr>
        <p:txBody>
          <a:bodyPr wrap="square" rtlCol="0">
            <a:spAutoFit/>
          </a:bodyPr>
          <a:lstStyle/>
          <a:p>
            <a:r>
              <a:rPr kumimoji="1" lang="ja-JP" altLang="en-US" sz="2400" b="1" dirty="0" smtClean="0">
                <a:solidFill>
                  <a:srgbClr val="FF0000"/>
                </a:solidFill>
              </a:rPr>
              <a:t>墜落・転落防止対策が必要</a:t>
            </a:r>
            <a:endParaRPr kumimoji="1" lang="ja-JP" altLang="en-US" sz="2400" b="1" dirty="0">
              <a:solidFill>
                <a:srgbClr val="FF0000"/>
              </a:solidFill>
            </a:endParaRPr>
          </a:p>
        </p:txBody>
      </p:sp>
    </p:spTree>
    <p:extLst>
      <p:ext uri="{BB962C8B-B14F-4D97-AF65-F5344CB8AC3E}">
        <p14:creationId xmlns:p14="http://schemas.microsoft.com/office/powerpoint/2010/main" val="244034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393688" y="810430"/>
            <a:ext cx="658997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勾配４０度以上の急斜面で</a:t>
            </a:r>
            <a:r>
              <a:rPr lang="ja-JP" altLang="en-US" sz="2000" dirty="0" smtClean="0"/>
              <a:t>は</a:t>
            </a:r>
            <a:endParaRPr lang="en-US" altLang="ja-JP" sz="2000" dirty="0" smtClean="0"/>
          </a:p>
          <a:p>
            <a:pPr eaLnBrk="1" hangingPunct="1">
              <a:spcBef>
                <a:spcPct val="50000"/>
              </a:spcBef>
            </a:pPr>
            <a:r>
              <a:rPr lang="ja-JP" altLang="en-US" sz="2000" dirty="0"/>
              <a:t>　</a:t>
            </a:r>
            <a:r>
              <a:rPr lang="ja-JP" altLang="en-US" sz="2000" dirty="0" smtClean="0"/>
              <a:t>　　墜落防止対策と類似の</a:t>
            </a:r>
            <a:r>
              <a:rPr lang="ja-JP" altLang="en-US" sz="2000" dirty="0"/>
              <a:t>転落防止対策が必要。</a:t>
            </a:r>
          </a:p>
          <a:p>
            <a:pPr eaLnBrk="1" hangingPunct="1">
              <a:spcBef>
                <a:spcPct val="50000"/>
              </a:spcBef>
            </a:pPr>
            <a:r>
              <a:rPr lang="ja-JP" altLang="en-US" sz="2000" dirty="0" smtClean="0"/>
              <a:t>斜面を削って作った</a:t>
            </a:r>
            <a:endParaRPr lang="en-US" altLang="ja-JP" sz="2000" dirty="0" smtClean="0"/>
          </a:p>
          <a:p>
            <a:pPr eaLnBrk="1" hangingPunct="1">
              <a:spcBef>
                <a:spcPct val="50000"/>
              </a:spcBef>
            </a:pPr>
            <a:r>
              <a:rPr lang="ja-JP" altLang="en-US" sz="2000" dirty="0"/>
              <a:t>　</a:t>
            </a:r>
            <a:r>
              <a:rPr lang="ja-JP" altLang="en-US" sz="2000" dirty="0" smtClean="0"/>
              <a:t>　　５０</a:t>
            </a:r>
            <a:r>
              <a:rPr lang="en-US" altLang="ja-JP" sz="2000" dirty="0" smtClean="0"/>
              <a:t>cm</a:t>
            </a:r>
            <a:r>
              <a:rPr lang="ja-JP" altLang="en-US" sz="2000" dirty="0" smtClean="0"/>
              <a:t>程度以上の床掘面（犬走）は作業床とみなす。</a:t>
            </a:r>
            <a:endParaRPr lang="en-US" altLang="ja-JP" sz="2000" dirty="0" smtClean="0"/>
          </a:p>
        </p:txBody>
      </p:sp>
      <p:sp>
        <p:nvSpPr>
          <p:cNvPr id="3" name="Text Box 8"/>
          <p:cNvSpPr txBox="1">
            <a:spLocks noChangeArrowheads="1"/>
          </p:cNvSpPr>
          <p:nvPr/>
        </p:nvSpPr>
        <p:spPr bwMode="auto">
          <a:xfrm>
            <a:off x="296863" y="279400"/>
            <a:ext cx="837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b="1" dirty="0" smtClean="0">
                <a:solidFill>
                  <a:srgbClr val="FF0000"/>
                </a:solidFill>
              </a:rPr>
              <a:t>急斜面上の転落は墜落と同様</a:t>
            </a:r>
            <a:endParaRPr lang="ja-JP" altLang="en-US" sz="2000" b="1" dirty="0">
              <a:solidFill>
                <a:srgbClr val="FF0000"/>
              </a:solidFill>
            </a:endParaRPr>
          </a:p>
        </p:txBody>
      </p:sp>
      <p:sp>
        <p:nvSpPr>
          <p:cNvPr id="4" name="直角三角形 3"/>
          <p:cNvSpPr/>
          <p:nvPr/>
        </p:nvSpPr>
        <p:spPr>
          <a:xfrm flipH="1">
            <a:off x="8065008" y="493776"/>
            <a:ext cx="3621022" cy="3254503"/>
          </a:xfrm>
          <a:prstGeom prst="rtTriangle">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テキスト ボックス 7"/>
          <p:cNvSpPr txBox="1">
            <a:spLocks noChangeArrowheads="1"/>
          </p:cNvSpPr>
          <p:nvPr/>
        </p:nvSpPr>
        <p:spPr bwMode="auto">
          <a:xfrm>
            <a:off x="8578850" y="328327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４０</a:t>
            </a:r>
            <a:r>
              <a:rPr lang="en-US" altLang="ja-JP" sz="2000" b="1" dirty="0"/>
              <a:t>°</a:t>
            </a:r>
            <a:r>
              <a:rPr lang="ja-JP" altLang="en-US" sz="2000" b="1" dirty="0"/>
              <a:t>以上</a:t>
            </a:r>
          </a:p>
        </p:txBody>
      </p:sp>
      <p:cxnSp>
        <p:nvCxnSpPr>
          <p:cNvPr id="6" name="直線コネクタ 5"/>
          <p:cNvCxnSpPr/>
          <p:nvPr/>
        </p:nvCxnSpPr>
        <p:spPr>
          <a:xfrm flipH="1">
            <a:off x="10058400" y="1979679"/>
            <a:ext cx="4764" cy="175107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テキスト ボックス 11"/>
          <p:cNvSpPr txBox="1">
            <a:spLocks noChangeArrowheads="1"/>
          </p:cNvSpPr>
          <p:nvPr/>
        </p:nvSpPr>
        <p:spPr bwMode="auto">
          <a:xfrm>
            <a:off x="10102852" y="2950085"/>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t>２ｍ以上</a:t>
            </a:r>
          </a:p>
        </p:txBody>
      </p:sp>
      <p:sp>
        <p:nvSpPr>
          <p:cNvPr id="8" name="テキスト ボックス 12"/>
          <p:cNvSpPr txBox="1">
            <a:spLocks noChangeArrowheads="1"/>
          </p:cNvSpPr>
          <p:nvPr/>
        </p:nvSpPr>
        <p:spPr bwMode="auto">
          <a:xfrm rot="19073479">
            <a:off x="9638301" y="798823"/>
            <a:ext cx="2268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FF0000"/>
                </a:solidFill>
              </a:rPr>
              <a:t>高所</a:t>
            </a:r>
            <a:r>
              <a:rPr lang="ja-JP" altLang="en-US" sz="2000" b="1" dirty="0" smtClean="0">
                <a:solidFill>
                  <a:srgbClr val="FF0000"/>
                </a:solidFill>
              </a:rPr>
              <a:t>作業の対象</a:t>
            </a:r>
            <a:endParaRPr lang="ja-JP" altLang="en-US" sz="2000" b="1" dirty="0">
              <a:solidFill>
                <a:srgbClr val="FF0000"/>
              </a:solidFill>
            </a:endParaRPr>
          </a:p>
        </p:txBody>
      </p:sp>
      <p:cxnSp>
        <p:nvCxnSpPr>
          <p:cNvPr id="9" name="直線コネクタ 8"/>
          <p:cNvCxnSpPr>
            <a:stCxn id="4" idx="0"/>
          </p:cNvCxnSpPr>
          <p:nvPr/>
        </p:nvCxnSpPr>
        <p:spPr>
          <a:xfrm flipH="1">
            <a:off x="10058400" y="493776"/>
            <a:ext cx="1627630" cy="1485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p:nvSpPr>
        <p:spPr>
          <a:xfrm flipH="1">
            <a:off x="10240611" y="1484679"/>
            <a:ext cx="370683" cy="366984"/>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458162" y="4291004"/>
            <a:ext cx="8588698" cy="2246769"/>
          </a:xfrm>
          <a:prstGeom prst="rect">
            <a:avLst/>
          </a:prstGeom>
          <a:noFill/>
        </p:spPr>
        <p:txBody>
          <a:bodyPr wrap="square" rtlCol="0">
            <a:spAutoFit/>
          </a:bodyPr>
          <a:lstStyle/>
          <a:p>
            <a:pPr>
              <a:spcBef>
                <a:spcPct val="50000"/>
              </a:spcBef>
            </a:pPr>
            <a:r>
              <a:rPr kumimoji="1" lang="ja-JP" altLang="en-US" sz="2000" dirty="0" smtClean="0"/>
              <a:t>さらに、安全確保のためには</a:t>
            </a:r>
            <a:endParaRPr kumimoji="1" lang="en-US" altLang="ja-JP" sz="2000" dirty="0" smtClean="0"/>
          </a:p>
          <a:p>
            <a:pPr>
              <a:spcBef>
                <a:spcPct val="50000"/>
              </a:spcBef>
            </a:pPr>
            <a:r>
              <a:rPr lang="ja-JP" altLang="en-US" sz="2000" dirty="0" smtClean="0"/>
              <a:t>勾配</a:t>
            </a:r>
            <a:r>
              <a:rPr lang="ja-JP" altLang="en-US" sz="2000" dirty="0"/>
              <a:t>４０度未満であっても、必要に応じて斜面転落防止対策が必要。</a:t>
            </a:r>
          </a:p>
          <a:p>
            <a:pPr>
              <a:spcBef>
                <a:spcPct val="50000"/>
              </a:spcBef>
            </a:pPr>
            <a:r>
              <a:rPr lang="ja-JP" altLang="en-US" sz="2000" dirty="0" smtClean="0"/>
              <a:t>特に地面</a:t>
            </a:r>
            <a:r>
              <a:rPr lang="ja-JP" altLang="en-US" sz="2000" dirty="0"/>
              <a:t>が滑りやすい箇所では、緩傾斜地でも</a:t>
            </a:r>
            <a:r>
              <a:rPr lang="ja-JP" altLang="en-US" sz="2000" dirty="0" smtClean="0"/>
              <a:t>転倒／転落防止対策</a:t>
            </a:r>
            <a:r>
              <a:rPr lang="ja-JP" altLang="en-US" sz="2000" dirty="0"/>
              <a:t>が必要</a:t>
            </a:r>
            <a:r>
              <a:rPr lang="ja-JP" altLang="en-US" sz="2000" dirty="0" smtClean="0"/>
              <a:t>。</a:t>
            </a:r>
            <a:endParaRPr lang="en-US" altLang="ja-JP" sz="2000" dirty="0" smtClean="0"/>
          </a:p>
          <a:p>
            <a:pPr>
              <a:spcBef>
                <a:spcPct val="50000"/>
              </a:spcBef>
            </a:pPr>
            <a:r>
              <a:rPr lang="ja-JP" altLang="en-US" sz="2000" dirty="0" smtClean="0"/>
              <a:t>　・滑りにくい「スパイク靴」を履く　　　　・掴み用（手すり用）大径ロープ設置</a:t>
            </a:r>
            <a:endParaRPr lang="en-US" altLang="ja-JP" sz="2000" dirty="0" smtClean="0"/>
          </a:p>
          <a:p>
            <a:pPr>
              <a:spcBef>
                <a:spcPct val="50000"/>
              </a:spcBef>
            </a:pPr>
            <a:r>
              <a:rPr lang="ja-JP" altLang="en-US" sz="2000" dirty="0" smtClean="0"/>
              <a:t>　・斜面下方に転落防止柵を設置　　　・斜面表面に滑りにくいシートを張る</a:t>
            </a:r>
            <a:endParaRPr kumimoji="1" lang="ja-JP" altLang="en-US" sz="1600" dirty="0"/>
          </a:p>
        </p:txBody>
      </p:sp>
      <p:sp>
        <p:nvSpPr>
          <p:cNvPr id="12" name="テキスト ボックス 11"/>
          <p:cNvSpPr txBox="1"/>
          <p:nvPr/>
        </p:nvSpPr>
        <p:spPr>
          <a:xfrm>
            <a:off x="10295476" y="1851663"/>
            <a:ext cx="1338801" cy="646331"/>
          </a:xfrm>
          <a:prstGeom prst="rect">
            <a:avLst/>
          </a:prstGeom>
          <a:noFill/>
        </p:spPr>
        <p:txBody>
          <a:bodyPr wrap="square" rtlCol="0">
            <a:spAutoFit/>
          </a:bodyPr>
          <a:lstStyle/>
          <a:p>
            <a:r>
              <a:rPr kumimoji="1" lang="ja-JP" altLang="en-US" dirty="0" smtClean="0"/>
              <a:t>幅５０</a:t>
            </a:r>
            <a:r>
              <a:rPr kumimoji="1" lang="en-US" altLang="ja-JP" dirty="0" smtClean="0"/>
              <a:t>cm</a:t>
            </a:r>
          </a:p>
          <a:p>
            <a:r>
              <a:rPr kumimoji="1" lang="ja-JP" altLang="en-US" dirty="0" smtClean="0"/>
              <a:t>以上の犬走</a:t>
            </a:r>
            <a:endParaRPr kumimoji="1" lang="ja-JP" altLang="en-US" dirty="0"/>
          </a:p>
        </p:txBody>
      </p:sp>
      <p:sp>
        <p:nvSpPr>
          <p:cNvPr id="13" name="テキスト ボックス 12"/>
          <p:cNvSpPr txBox="1"/>
          <p:nvPr/>
        </p:nvSpPr>
        <p:spPr>
          <a:xfrm>
            <a:off x="310896" y="3167367"/>
            <a:ext cx="2385410" cy="3247043"/>
          </a:xfrm>
          <a:prstGeom prst="rect">
            <a:avLst/>
          </a:prstGeom>
          <a:noFill/>
          <a:ln>
            <a:solidFill>
              <a:srgbClr val="FF0000"/>
            </a:solidFill>
          </a:ln>
        </p:spPr>
        <p:txBody>
          <a:bodyPr wrap="square" rtlCol="0">
            <a:spAutoFit/>
          </a:bodyPr>
          <a:lstStyle/>
          <a:p>
            <a:r>
              <a:rPr kumimoji="1" lang="ja-JP" altLang="en-US" dirty="0" smtClean="0"/>
              <a:t>・</a:t>
            </a:r>
            <a:r>
              <a:rPr lang="ja-JP" altLang="en-US" dirty="0"/>
              <a:t>勾配４０度以上の</a:t>
            </a:r>
            <a:r>
              <a:rPr lang="ja-JP" altLang="en-US" dirty="0" smtClean="0"/>
              <a:t>斜</a:t>
            </a:r>
            <a:endParaRPr lang="en-US" altLang="ja-JP" dirty="0" smtClean="0"/>
          </a:p>
          <a:p>
            <a:endParaRPr lang="en-US" altLang="ja-JP" sz="500" dirty="0" smtClean="0"/>
          </a:p>
          <a:p>
            <a:r>
              <a:rPr lang="ja-JP" altLang="en-US" dirty="0" smtClean="0"/>
              <a:t>面</a:t>
            </a:r>
            <a:r>
              <a:rPr lang="ja-JP" altLang="en-US" dirty="0"/>
              <a:t>を転落することは</a:t>
            </a:r>
            <a:r>
              <a:rPr lang="ja-JP" altLang="en-US" dirty="0" smtClean="0"/>
              <a:t>、</a:t>
            </a:r>
            <a:endParaRPr lang="en-US" altLang="ja-JP" dirty="0" smtClean="0"/>
          </a:p>
          <a:p>
            <a:endParaRPr lang="en-US" altLang="ja-JP" sz="500" dirty="0" smtClean="0"/>
          </a:p>
          <a:p>
            <a:r>
              <a:rPr lang="ja-JP" altLang="en-US" dirty="0" smtClean="0"/>
              <a:t>安衛則</a:t>
            </a:r>
            <a:r>
              <a:rPr lang="en-US" altLang="ja-JP" dirty="0"/>
              <a:t>518</a:t>
            </a:r>
            <a:r>
              <a:rPr lang="ja-JP" altLang="en-US" dirty="0"/>
              <a:t>条・</a:t>
            </a:r>
            <a:r>
              <a:rPr lang="en-US" altLang="ja-JP" dirty="0"/>
              <a:t>519</a:t>
            </a:r>
            <a:r>
              <a:rPr lang="ja-JP" altLang="en-US" dirty="0"/>
              <a:t>条</a:t>
            </a:r>
            <a:r>
              <a:rPr lang="ja-JP" altLang="en-US" dirty="0" smtClean="0"/>
              <a:t>の</a:t>
            </a:r>
            <a:endParaRPr lang="en-US" altLang="ja-JP" dirty="0" smtClean="0"/>
          </a:p>
          <a:p>
            <a:endParaRPr lang="en-US" altLang="ja-JP" sz="500" dirty="0" smtClean="0"/>
          </a:p>
          <a:p>
            <a:r>
              <a:rPr lang="ja-JP" altLang="en-US" dirty="0" smtClean="0"/>
              <a:t>墜落</a:t>
            </a:r>
            <a:r>
              <a:rPr lang="ja-JP" altLang="en-US" dirty="0"/>
              <a:t>に含まれる（</a:t>
            </a:r>
            <a:r>
              <a:rPr lang="ja-JP" altLang="en-US" dirty="0" smtClean="0"/>
              <a:t>解釈</a:t>
            </a:r>
            <a:endParaRPr lang="en-US" altLang="ja-JP" dirty="0" smtClean="0"/>
          </a:p>
          <a:p>
            <a:endParaRPr lang="en-US" altLang="ja-JP" sz="500" dirty="0" smtClean="0"/>
          </a:p>
          <a:p>
            <a:r>
              <a:rPr lang="ja-JP" altLang="en-US" dirty="0" smtClean="0"/>
              <a:t>例規）</a:t>
            </a:r>
            <a:endParaRPr lang="en-US" altLang="ja-JP" dirty="0" smtClean="0"/>
          </a:p>
          <a:p>
            <a:endParaRPr lang="ja-JP" altLang="en-US" sz="800" dirty="0"/>
          </a:p>
          <a:p>
            <a:r>
              <a:rPr lang="ja-JP" altLang="en-US" dirty="0" smtClean="0"/>
              <a:t>・従って</a:t>
            </a:r>
            <a:r>
              <a:rPr lang="ja-JP" altLang="en-US" dirty="0"/>
              <a:t>、</a:t>
            </a:r>
            <a:r>
              <a:rPr lang="ja-JP" altLang="en-US" b="1" dirty="0">
                <a:solidFill>
                  <a:srgbClr val="FF0000"/>
                </a:solidFill>
              </a:rPr>
              <a:t>勾配４０度</a:t>
            </a:r>
            <a:r>
              <a:rPr lang="ja-JP" altLang="en-US" b="1" dirty="0" smtClean="0">
                <a:solidFill>
                  <a:srgbClr val="FF0000"/>
                </a:solidFill>
              </a:rPr>
              <a:t>以</a:t>
            </a:r>
            <a:endParaRPr lang="en-US" altLang="ja-JP" b="1" dirty="0" smtClean="0">
              <a:solidFill>
                <a:srgbClr val="FF0000"/>
              </a:solidFill>
            </a:endParaRPr>
          </a:p>
          <a:p>
            <a:endParaRPr lang="en-US" altLang="ja-JP" sz="500" b="1" dirty="0" smtClean="0">
              <a:solidFill>
                <a:srgbClr val="FF0000"/>
              </a:solidFill>
            </a:endParaRPr>
          </a:p>
          <a:p>
            <a:r>
              <a:rPr lang="ja-JP" altLang="en-US" b="1" dirty="0" smtClean="0">
                <a:solidFill>
                  <a:srgbClr val="FF0000"/>
                </a:solidFill>
              </a:rPr>
              <a:t>上</a:t>
            </a:r>
            <a:r>
              <a:rPr lang="ja-JP" altLang="en-US" b="1" dirty="0">
                <a:solidFill>
                  <a:srgbClr val="FF0000"/>
                </a:solidFill>
              </a:rPr>
              <a:t>の斜面で作業する</a:t>
            </a:r>
            <a:r>
              <a:rPr lang="ja-JP" altLang="en-US" b="1" dirty="0" smtClean="0">
                <a:solidFill>
                  <a:srgbClr val="FF0000"/>
                </a:solidFill>
              </a:rPr>
              <a:t>と</a:t>
            </a:r>
            <a:endParaRPr lang="en-US" altLang="ja-JP" b="1" dirty="0" smtClean="0">
              <a:solidFill>
                <a:srgbClr val="FF0000"/>
              </a:solidFill>
            </a:endParaRPr>
          </a:p>
          <a:p>
            <a:endParaRPr lang="en-US" altLang="ja-JP" sz="500" b="1" dirty="0" smtClean="0">
              <a:solidFill>
                <a:srgbClr val="FF0000"/>
              </a:solidFill>
            </a:endParaRPr>
          </a:p>
          <a:p>
            <a:r>
              <a:rPr lang="ja-JP" altLang="en-US" b="1" dirty="0" smtClean="0">
                <a:solidFill>
                  <a:srgbClr val="FF0000"/>
                </a:solidFill>
              </a:rPr>
              <a:t>き</a:t>
            </a:r>
            <a:r>
              <a:rPr lang="ja-JP" altLang="en-US" b="1" dirty="0">
                <a:solidFill>
                  <a:srgbClr val="FF0000"/>
                </a:solidFill>
              </a:rPr>
              <a:t>は、墜落防止対策</a:t>
            </a:r>
            <a:r>
              <a:rPr lang="ja-JP" altLang="en-US" b="1" dirty="0" smtClean="0">
                <a:solidFill>
                  <a:srgbClr val="FF0000"/>
                </a:solidFill>
              </a:rPr>
              <a:t>と</a:t>
            </a:r>
            <a:endParaRPr lang="en-US" altLang="ja-JP" b="1" dirty="0" smtClean="0">
              <a:solidFill>
                <a:srgbClr val="FF0000"/>
              </a:solidFill>
            </a:endParaRPr>
          </a:p>
          <a:p>
            <a:endParaRPr lang="en-US" altLang="ja-JP" sz="500" b="1" dirty="0">
              <a:solidFill>
                <a:srgbClr val="FF0000"/>
              </a:solidFill>
            </a:endParaRPr>
          </a:p>
          <a:p>
            <a:r>
              <a:rPr lang="ja-JP" altLang="en-US" b="1" dirty="0" smtClean="0">
                <a:solidFill>
                  <a:srgbClr val="FF0000"/>
                </a:solidFill>
              </a:rPr>
              <a:t>同じ</a:t>
            </a:r>
            <a:r>
              <a:rPr lang="ja-JP" altLang="en-US" b="1" dirty="0">
                <a:solidFill>
                  <a:srgbClr val="FF0000"/>
                </a:solidFill>
              </a:rPr>
              <a:t>ような対策が</a:t>
            </a:r>
            <a:r>
              <a:rPr lang="ja-JP" altLang="en-US" b="1" dirty="0" smtClean="0">
                <a:solidFill>
                  <a:srgbClr val="FF0000"/>
                </a:solidFill>
              </a:rPr>
              <a:t>必要</a:t>
            </a:r>
            <a:endParaRPr kumimoji="1" lang="ja-JP" altLang="en-US" sz="1600" b="1" dirty="0">
              <a:solidFill>
                <a:srgbClr val="FF0000"/>
              </a:solidFill>
            </a:endParaRPr>
          </a:p>
        </p:txBody>
      </p:sp>
    </p:spTree>
    <p:extLst>
      <p:ext uri="{BB962C8B-B14F-4D97-AF65-F5344CB8AC3E}">
        <p14:creationId xmlns:p14="http://schemas.microsoft.com/office/powerpoint/2010/main" val="18980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6811" flipH="1">
            <a:off x="209265" y="2413888"/>
            <a:ext cx="1326395" cy="1326395"/>
          </a:xfrm>
          <a:prstGeom prst="rect">
            <a:avLst/>
          </a:prstGeom>
        </p:spPr>
      </p:pic>
      <p:sp>
        <p:nvSpPr>
          <p:cNvPr id="3" name="テキスト ボックス 2"/>
          <p:cNvSpPr txBox="1"/>
          <p:nvPr/>
        </p:nvSpPr>
        <p:spPr>
          <a:xfrm>
            <a:off x="123611" y="353061"/>
            <a:ext cx="2954747" cy="1107996"/>
          </a:xfrm>
          <a:prstGeom prst="rect">
            <a:avLst/>
          </a:prstGeom>
          <a:noFill/>
        </p:spPr>
        <p:txBody>
          <a:bodyPr wrap="square" rtlCol="0">
            <a:spAutoFit/>
          </a:bodyPr>
          <a:lstStyle/>
          <a:p>
            <a:pPr algn="ct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１本の</a:t>
            </a:r>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ロープ が</a:t>
            </a:r>
            <a:endParaRPr kumimoji="1"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0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命を守る</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二等辺三角形 3"/>
          <p:cNvSpPr/>
          <p:nvPr/>
        </p:nvSpPr>
        <p:spPr>
          <a:xfrm>
            <a:off x="3732267" y="228600"/>
            <a:ext cx="235568" cy="331183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700301" y="3540436"/>
            <a:ext cx="4737106" cy="2239878"/>
          </a:xfrm>
          <a:custGeom>
            <a:avLst/>
            <a:gdLst>
              <a:gd name="connsiteX0" fmla="*/ 4737106 w 4737106"/>
              <a:gd name="connsiteY0" fmla="*/ 51850 h 2239878"/>
              <a:gd name="connsiteX1" fmla="*/ 230420 w 4737106"/>
              <a:gd name="connsiteY1" fmla="*/ 51850 h 2239878"/>
              <a:gd name="connsiteX2" fmla="*/ 605977 w 4737106"/>
              <a:gd name="connsiteY2" fmla="*/ 590693 h 2239878"/>
              <a:gd name="connsiteX3" fmla="*/ 165106 w 4737106"/>
              <a:gd name="connsiteY3" fmla="*/ 2141907 h 2239878"/>
              <a:gd name="connsiteX4" fmla="*/ 214091 w 4737106"/>
              <a:gd name="connsiteY4" fmla="*/ 2027607 h 2239878"/>
              <a:gd name="connsiteX5" fmla="*/ 214091 w 4737106"/>
              <a:gd name="connsiteY5" fmla="*/ 2027607 h 2239878"/>
              <a:gd name="connsiteX6" fmla="*/ 312063 w 4737106"/>
              <a:gd name="connsiteY6" fmla="*/ 2239878 h 22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106" h="2239878">
                <a:moveTo>
                  <a:pt x="4737106" y="51850"/>
                </a:moveTo>
                <a:cubicBezTo>
                  <a:pt x="2828023" y="6946"/>
                  <a:pt x="918941" y="-37957"/>
                  <a:pt x="230420" y="51850"/>
                </a:cubicBezTo>
                <a:cubicBezTo>
                  <a:pt x="-458101" y="141657"/>
                  <a:pt x="616863" y="242350"/>
                  <a:pt x="605977" y="590693"/>
                </a:cubicBezTo>
                <a:cubicBezTo>
                  <a:pt x="595091" y="939036"/>
                  <a:pt x="230420" y="1902421"/>
                  <a:pt x="165106" y="2141907"/>
                </a:cubicBezTo>
                <a:cubicBezTo>
                  <a:pt x="99792" y="2381393"/>
                  <a:pt x="214091" y="2027607"/>
                  <a:pt x="214091" y="2027607"/>
                </a:cubicBezTo>
                <a:lnTo>
                  <a:pt x="214091" y="2027607"/>
                </a:lnTo>
                <a:lnTo>
                  <a:pt x="312063" y="2239878"/>
                </a:ln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604395" y="3019597"/>
            <a:ext cx="3335318" cy="7452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073729" y="6515099"/>
            <a:ext cx="9846130" cy="32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897161" y="1227039"/>
            <a:ext cx="779488" cy="2388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87014">
            <a:off x="3831932" y="1602351"/>
            <a:ext cx="1333391" cy="1333391"/>
          </a:xfrm>
          <a:prstGeom prst="rect">
            <a:avLst/>
          </a:prstGeom>
        </p:spPr>
      </p:pic>
      <p:cxnSp>
        <p:nvCxnSpPr>
          <p:cNvPr id="10" name="直線コネクタ 9"/>
          <p:cNvCxnSpPr/>
          <p:nvPr/>
        </p:nvCxnSpPr>
        <p:spPr>
          <a:xfrm flipH="1">
            <a:off x="7658112" y="1097521"/>
            <a:ext cx="14648" cy="1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82452" y="2261205"/>
            <a:ext cx="577315" cy="89486"/>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048736" y="1061890"/>
            <a:ext cx="8237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涙形 12"/>
          <p:cNvSpPr/>
          <p:nvPr/>
        </p:nvSpPr>
        <p:spPr>
          <a:xfrm rot="19106184">
            <a:off x="3519545" y="304794"/>
            <a:ext cx="635304" cy="563328"/>
          </a:xfrm>
          <a:prstGeom prst="teardrop">
            <a:avLst>
              <a:gd name="adj" fmla="val 100498"/>
            </a:avLst>
          </a:prstGeom>
          <a:solidFill>
            <a:srgbClr val="3BF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102348" y="1963262"/>
            <a:ext cx="2768524" cy="4551838"/>
          </a:xfrm>
          <a:prstGeom prst="rect">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27397" y="746607"/>
            <a:ext cx="1326395" cy="1326395"/>
          </a:xfrm>
          <a:prstGeom prst="rect">
            <a:avLst/>
          </a:prstGeom>
        </p:spPr>
      </p:pic>
      <p:sp>
        <p:nvSpPr>
          <p:cNvPr id="16" name="L 字 15"/>
          <p:cNvSpPr/>
          <p:nvPr/>
        </p:nvSpPr>
        <p:spPr>
          <a:xfrm>
            <a:off x="11322025" y="1563137"/>
            <a:ext cx="173682" cy="400125"/>
          </a:xfrm>
          <a:prstGeom prst="corner">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9102348" y="1409804"/>
            <a:ext cx="2377030" cy="37001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8" name="台形 17"/>
          <p:cNvSpPr/>
          <p:nvPr/>
        </p:nvSpPr>
        <p:spPr>
          <a:xfrm>
            <a:off x="7436569" y="277586"/>
            <a:ext cx="305155" cy="6253843"/>
          </a:xfrm>
          <a:prstGeom prst="trapezoid">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44061" flipH="1">
            <a:off x="6691334" y="1842306"/>
            <a:ext cx="1326395" cy="1326395"/>
          </a:xfrm>
          <a:prstGeom prst="rect">
            <a:avLst/>
          </a:prstGeom>
        </p:spPr>
      </p:pic>
      <p:sp>
        <p:nvSpPr>
          <p:cNvPr id="20" name="円/楕円 19"/>
          <p:cNvSpPr/>
          <p:nvPr/>
        </p:nvSpPr>
        <p:spPr>
          <a:xfrm>
            <a:off x="7381966" y="368781"/>
            <a:ext cx="123598" cy="104742"/>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a:stCxn id="20" idx="4"/>
          </p:cNvCxnSpPr>
          <p:nvPr/>
        </p:nvCxnSpPr>
        <p:spPr>
          <a:xfrm flipH="1">
            <a:off x="7164692" y="473523"/>
            <a:ext cx="279073" cy="2189008"/>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8460">
            <a:off x="7225266" y="4062981"/>
            <a:ext cx="1326395" cy="1326395"/>
          </a:xfrm>
          <a:prstGeom prst="rect">
            <a:avLst/>
          </a:prstGeom>
        </p:spPr>
      </p:pic>
      <p:cxnSp>
        <p:nvCxnSpPr>
          <p:cNvPr id="23" name="直線コネクタ 22"/>
          <p:cNvCxnSpPr/>
          <p:nvPr/>
        </p:nvCxnSpPr>
        <p:spPr>
          <a:xfrm>
            <a:off x="7431273" y="4660375"/>
            <a:ext cx="713482" cy="17972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24" name="直角三角形 23"/>
          <p:cNvSpPr/>
          <p:nvPr/>
        </p:nvSpPr>
        <p:spPr>
          <a:xfrm flipH="1">
            <a:off x="3258432" y="3611382"/>
            <a:ext cx="3260233" cy="2871060"/>
          </a:xfrm>
          <a:prstGeom prst="rtTriangle">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37417" flipH="1">
            <a:off x="3415192" y="4415206"/>
            <a:ext cx="1326395" cy="1326395"/>
          </a:xfrm>
          <a:prstGeom prst="rect">
            <a:avLst/>
          </a:prstGeom>
        </p:spPr>
      </p:pic>
      <p:cxnSp>
        <p:nvCxnSpPr>
          <p:cNvPr id="26" name="直線コネクタ 25"/>
          <p:cNvCxnSpPr/>
          <p:nvPr/>
        </p:nvCxnSpPr>
        <p:spPr>
          <a:xfrm flipH="1">
            <a:off x="6188529" y="3690255"/>
            <a:ext cx="10868" cy="467281"/>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3911309" y="3879842"/>
            <a:ext cx="2358282" cy="130336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528030" y="2213347"/>
            <a:ext cx="273839" cy="15702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9614" flipH="1">
            <a:off x="2727237" y="894374"/>
            <a:ext cx="1478325" cy="1478325"/>
          </a:xfrm>
          <a:prstGeom prst="rect">
            <a:avLst/>
          </a:prstGeom>
        </p:spPr>
      </p:pic>
      <p:cxnSp>
        <p:nvCxnSpPr>
          <p:cNvPr id="30" name="直線コネクタ 29"/>
          <p:cNvCxnSpPr/>
          <p:nvPr/>
        </p:nvCxnSpPr>
        <p:spPr>
          <a:xfrm flipH="1">
            <a:off x="3290351" y="1445788"/>
            <a:ext cx="595013" cy="292412"/>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9535886" y="5046912"/>
            <a:ext cx="1273628" cy="1468187"/>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8460">
            <a:off x="10196029" y="3800698"/>
            <a:ext cx="1326395" cy="1326395"/>
          </a:xfrm>
          <a:prstGeom prst="rect">
            <a:avLst/>
          </a:prstGeom>
        </p:spPr>
      </p:pic>
      <p:cxnSp>
        <p:nvCxnSpPr>
          <p:cNvPr id="33" name="直線コネクタ 32"/>
          <p:cNvCxnSpPr/>
          <p:nvPr/>
        </p:nvCxnSpPr>
        <p:spPr>
          <a:xfrm>
            <a:off x="9535886" y="4157536"/>
            <a:ext cx="0" cy="2357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535886" y="4463895"/>
            <a:ext cx="1567543" cy="67627"/>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35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434" y="232475"/>
            <a:ext cx="8632556" cy="523220"/>
          </a:xfrm>
          <a:prstGeom prst="rect">
            <a:avLst/>
          </a:prstGeom>
          <a:noFill/>
        </p:spPr>
        <p:txBody>
          <a:bodyPr wrap="square" rtlCol="0">
            <a:spAutoFit/>
          </a:bodyPr>
          <a:lstStyle/>
          <a:p>
            <a:r>
              <a:rPr kumimoji="1" lang="ja-JP" altLang="en-US" sz="2800" dirty="0" smtClean="0"/>
              <a:t>作業従事に必要な教育受講をチェックしていますか</a:t>
            </a:r>
            <a:endParaRPr kumimoji="1" lang="ja-JP" altLang="en-US" sz="2800" dirty="0"/>
          </a:p>
        </p:txBody>
      </p:sp>
      <p:graphicFrame>
        <p:nvGraphicFramePr>
          <p:cNvPr id="3" name="表 2"/>
          <p:cNvGraphicFramePr>
            <a:graphicFrameLocks noGrp="1"/>
          </p:cNvGraphicFramePr>
          <p:nvPr>
            <p:extLst>
              <p:ext uri="{D42A27DB-BD31-4B8C-83A1-F6EECF244321}">
                <p14:modId xmlns:p14="http://schemas.microsoft.com/office/powerpoint/2010/main" val="300516850"/>
              </p:ext>
            </p:extLst>
          </p:nvPr>
        </p:nvGraphicFramePr>
        <p:xfrm>
          <a:off x="298774" y="864183"/>
          <a:ext cx="11696914" cy="5846580"/>
        </p:xfrm>
        <a:graphic>
          <a:graphicData uri="http://schemas.openxmlformats.org/drawingml/2006/table">
            <a:tbl>
              <a:tblPr firstRow="1" bandRow="1">
                <a:tableStyleId>{5C22544A-7EE6-4342-B048-85BDC9FD1C3A}</a:tableStyleId>
              </a:tblPr>
              <a:tblGrid>
                <a:gridCol w="9310175"/>
                <a:gridCol w="2386739"/>
              </a:tblGrid>
              <a:tr h="490672">
                <a:tc>
                  <a:txBody>
                    <a:bodyPr/>
                    <a:lstStyle/>
                    <a:p>
                      <a:r>
                        <a:rPr kumimoji="1" lang="ja-JP" altLang="en-US" sz="2000" dirty="0" smtClean="0"/>
                        <a:t>　作　業</a:t>
                      </a:r>
                      <a:endParaRPr kumimoji="1" lang="ja-JP" altLang="en-US" sz="2000" dirty="0"/>
                    </a:p>
                  </a:txBody>
                  <a:tcPr/>
                </a:tc>
                <a:tc>
                  <a:txBody>
                    <a:bodyPr/>
                    <a:lstStyle/>
                    <a:p>
                      <a:r>
                        <a:rPr kumimoji="1" lang="ja-JP" altLang="en-US" sz="2000" dirty="0" smtClean="0"/>
                        <a:t>受講すべき教育</a:t>
                      </a:r>
                      <a:endParaRPr kumimoji="1" lang="ja-JP" altLang="en-US" sz="2000" dirty="0"/>
                    </a:p>
                  </a:txBody>
                  <a:tcPr/>
                </a:tc>
              </a:tr>
              <a:tr h="490672">
                <a:tc>
                  <a:txBody>
                    <a:bodyPr/>
                    <a:lstStyle/>
                    <a:p>
                      <a:r>
                        <a:rPr kumimoji="1" lang="ja-JP" altLang="en-US" sz="2000" dirty="0" smtClean="0"/>
                        <a:t>吊荷重１～５ｔの移動式クレーン（ユニック車含む）の操作をする</a:t>
                      </a:r>
                      <a:endParaRPr kumimoji="1" lang="ja-JP" altLang="en-US" sz="2000" dirty="0"/>
                    </a:p>
                  </a:txBody>
                  <a:tcPr/>
                </a:tc>
                <a:tc>
                  <a:txBody>
                    <a:bodyPr/>
                    <a:lstStyle/>
                    <a:p>
                      <a:r>
                        <a:rPr kumimoji="1" lang="ja-JP" altLang="en-US" sz="2000" dirty="0" smtClean="0"/>
                        <a:t>技能講習（教習所）</a:t>
                      </a:r>
                      <a:endParaRPr kumimoji="1" lang="ja-JP" altLang="en-US" sz="2000" dirty="0"/>
                    </a:p>
                  </a:txBody>
                  <a:tcPr/>
                </a:tc>
              </a:tr>
              <a:tr h="490672">
                <a:tc>
                  <a:txBody>
                    <a:bodyPr/>
                    <a:lstStyle/>
                    <a:p>
                      <a:r>
                        <a:rPr kumimoji="1" lang="ja-JP" altLang="en-US" sz="2000" dirty="0" smtClean="0"/>
                        <a:t>吊荷重１ｔ以上の移動式クレーン（ユニック車含む）作業の玉掛けをする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潜水業務</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揚程１０ｍ以上の高所作業車の操作をする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荷重１ｔ以上のフォークリフトの運転をする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ガス溶接をする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深さ１０ｍ以上の地山掘削及び土留め支保工を指揮する（作業主任者）</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高さ５ｍ以上の足場の組み立て、解体、変更を指揮する（作業主任者）</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有機溶剤を扱う作業を指揮する（作業主任者）</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90672">
                <a:tc>
                  <a:txBody>
                    <a:bodyPr/>
                    <a:lstStyle/>
                    <a:p>
                      <a:r>
                        <a:rPr kumimoji="1" lang="ja-JP" altLang="en-US" sz="2000" dirty="0" smtClean="0"/>
                        <a:t>特定化学物質を扱う作業を指揮する（作業主任者）</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a:effectLst/>
                      </a:endParaRPr>
                    </a:p>
                  </a:txBody>
                  <a:tcPr/>
                </a:tc>
              </a:tr>
              <a:tr h="449188">
                <a:tc>
                  <a:txBody>
                    <a:bodyPr/>
                    <a:lstStyle/>
                    <a:p>
                      <a:r>
                        <a:rPr kumimoji="1" lang="ja-JP" altLang="en-US" sz="2000" dirty="0" smtClean="0"/>
                        <a:t>酸素欠乏又は硫化水素発生の恐れがある場所での作業を指揮する（作業主任者）</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dirty="0" smtClean="0">
                          <a:solidFill>
                            <a:srgbClr val="000000"/>
                          </a:solidFill>
                          <a:effectLst/>
                          <a:latin typeface="Calibri" panose="020F0502020204030204" pitchFamily="34" charset="0"/>
                          <a:ea typeface="ＭＳ Ｐゴシック" panose="020B0600070205080204" pitchFamily="50" charset="-128"/>
                          <a:cs typeface="+mn-cs"/>
                        </a:rPr>
                        <a:t>技能講習（教習所）</a:t>
                      </a:r>
                      <a:endParaRPr lang="ja-JP" altLang="ja-JP" dirty="0">
                        <a:effectLst/>
                      </a:endParaRPr>
                    </a:p>
                  </a:txBody>
                  <a:tcPr/>
                </a:tc>
              </a:tr>
            </a:tbl>
          </a:graphicData>
        </a:graphic>
      </p:graphicFrame>
    </p:spTree>
    <p:extLst>
      <p:ext uri="{BB962C8B-B14F-4D97-AF65-F5344CB8AC3E}">
        <p14:creationId xmlns:p14="http://schemas.microsoft.com/office/powerpoint/2010/main" val="396741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91206223"/>
              </p:ext>
            </p:extLst>
          </p:nvPr>
        </p:nvGraphicFramePr>
        <p:xfrm>
          <a:off x="526944" y="402958"/>
          <a:ext cx="11112284" cy="6168330"/>
        </p:xfrm>
        <a:graphic>
          <a:graphicData uri="http://schemas.openxmlformats.org/drawingml/2006/table">
            <a:tbl>
              <a:tblPr firstRow="1" bandRow="1">
                <a:tableStyleId>{5C22544A-7EE6-4342-B048-85BDC9FD1C3A}</a:tableStyleId>
              </a:tblPr>
              <a:tblGrid>
                <a:gridCol w="8090114"/>
                <a:gridCol w="3022170"/>
              </a:tblGrid>
              <a:tr h="440595">
                <a:tc>
                  <a:txBody>
                    <a:bodyPr/>
                    <a:lstStyle/>
                    <a:p>
                      <a:r>
                        <a:rPr kumimoji="1" lang="ja-JP" altLang="en-US" sz="2000" dirty="0" smtClean="0"/>
                        <a:t>　作　業</a:t>
                      </a:r>
                      <a:endParaRPr kumimoji="1" lang="ja-JP" altLang="en-US" sz="2000" dirty="0"/>
                    </a:p>
                  </a:txBody>
                  <a:tcPr/>
                </a:tc>
                <a:tc>
                  <a:txBody>
                    <a:bodyPr/>
                    <a:lstStyle/>
                    <a:p>
                      <a:r>
                        <a:rPr kumimoji="1" lang="ja-JP" altLang="en-US" sz="2000" dirty="0" smtClean="0"/>
                        <a:t>受講すべき教育</a:t>
                      </a:r>
                      <a:endParaRPr kumimoji="1" lang="ja-JP" altLang="en-US" sz="2000" dirty="0"/>
                    </a:p>
                  </a:txBody>
                  <a:tcPr/>
                </a:tc>
              </a:tr>
              <a:tr h="440595">
                <a:tc>
                  <a:txBody>
                    <a:bodyPr/>
                    <a:lstStyle/>
                    <a:p>
                      <a:r>
                        <a:rPr kumimoji="1" lang="ja-JP" altLang="en-US" sz="2000" dirty="0" smtClean="0"/>
                        <a:t>研削砥石又は自由研削砥石の取替え・試運転をする</a:t>
                      </a:r>
                      <a:endParaRPr kumimoji="1" lang="ja-JP" altLang="en-US" sz="2000" dirty="0"/>
                    </a:p>
                  </a:txBody>
                  <a:tcPr/>
                </a:tc>
                <a:tc>
                  <a:txBody>
                    <a:bodyPr/>
                    <a:lstStyle/>
                    <a:p>
                      <a:r>
                        <a:rPr kumimoji="1" lang="ja-JP" altLang="en-US" sz="2000" dirty="0" smtClean="0"/>
                        <a:t>特別教育（事業者）</a:t>
                      </a:r>
                      <a:endParaRPr kumimoji="1" lang="ja-JP" altLang="en-US" sz="2000" dirty="0"/>
                    </a:p>
                  </a:txBody>
                  <a:tcPr/>
                </a:tc>
              </a:tr>
              <a:tr h="440595">
                <a:tc>
                  <a:txBody>
                    <a:bodyPr/>
                    <a:lstStyle/>
                    <a:p>
                      <a:r>
                        <a:rPr kumimoji="1" lang="ja-JP" altLang="en-US" sz="2000" dirty="0" smtClean="0"/>
                        <a:t>アーク溶接をする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荷重１ｔ未満のフォークリフトを運転する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電気設備を取り扱う（低圧・高圧・特別高圧別）</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チェーンソーで伐木、枝打ち、玉切り等及び類似の作業を行う</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機体重量３ｔ未満の車両系建設機械の運転をする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000" kern="1200" dirty="0" smtClean="0">
                          <a:solidFill>
                            <a:schemeClr val="dk1"/>
                          </a:solidFill>
                          <a:effectLst/>
                          <a:latin typeface="+mn-lt"/>
                          <a:ea typeface="+mn-ea"/>
                          <a:cs typeface="+mn-cs"/>
                        </a:rPr>
                        <a:t>揚程１０ｍ</a:t>
                      </a:r>
                      <a:r>
                        <a:rPr kumimoji="1" lang="ja-JP" altLang="en-US" sz="2000" kern="1200" dirty="0" smtClean="0">
                          <a:solidFill>
                            <a:schemeClr val="dk1"/>
                          </a:solidFill>
                          <a:effectLst/>
                          <a:latin typeface="+mn-lt"/>
                          <a:ea typeface="+mn-ea"/>
                          <a:cs typeface="+mn-cs"/>
                        </a:rPr>
                        <a:t>未満</a:t>
                      </a:r>
                      <a:r>
                        <a:rPr kumimoji="1" lang="ja-JP" altLang="ja-JP" sz="2000" kern="1200" dirty="0" smtClean="0">
                          <a:solidFill>
                            <a:schemeClr val="dk1"/>
                          </a:solidFill>
                          <a:effectLst/>
                          <a:latin typeface="+mn-lt"/>
                          <a:ea typeface="+mn-ea"/>
                          <a:cs typeface="+mn-cs"/>
                        </a:rPr>
                        <a:t>の高所作業車の操作をする</a:t>
                      </a:r>
                      <a:endParaRPr kumimoji="1" lang="ja-JP" altLang="en-US" sz="24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pPr rtl="0" eaLnBrk="1" latinLnBrk="0" hangingPunct="1"/>
                      <a:r>
                        <a:rPr kumimoji="1" lang="ja-JP" altLang="ja-JP" sz="2000" kern="1200" dirty="0" smtClean="0">
                          <a:solidFill>
                            <a:schemeClr val="dk1"/>
                          </a:solidFill>
                          <a:effectLst/>
                          <a:latin typeface="+mn-lt"/>
                          <a:ea typeface="+mn-ea"/>
                          <a:cs typeface="+mn-cs"/>
                        </a:rPr>
                        <a:t>吊荷重１ｔ</a:t>
                      </a:r>
                      <a:r>
                        <a:rPr kumimoji="1" lang="ja-JP" altLang="en-US" sz="2000" kern="1200" dirty="0" smtClean="0">
                          <a:solidFill>
                            <a:schemeClr val="dk1"/>
                          </a:solidFill>
                          <a:effectLst/>
                          <a:latin typeface="+mn-lt"/>
                          <a:ea typeface="+mn-ea"/>
                          <a:cs typeface="+mn-cs"/>
                        </a:rPr>
                        <a:t>未満</a:t>
                      </a:r>
                      <a:r>
                        <a:rPr kumimoji="1" lang="ja-JP" altLang="ja-JP" sz="2000" kern="1200" dirty="0" smtClean="0">
                          <a:solidFill>
                            <a:schemeClr val="dk1"/>
                          </a:solidFill>
                          <a:effectLst/>
                          <a:latin typeface="+mn-lt"/>
                          <a:ea typeface="+mn-ea"/>
                          <a:cs typeface="+mn-cs"/>
                        </a:rPr>
                        <a:t>の移動式クレーン（ユニック車含む）の</a:t>
                      </a:r>
                      <a:r>
                        <a:rPr kumimoji="1" lang="ja-JP" altLang="en-US" sz="2000" kern="1200" dirty="0" smtClean="0">
                          <a:solidFill>
                            <a:schemeClr val="dk1"/>
                          </a:solidFill>
                          <a:effectLst/>
                          <a:latin typeface="+mn-lt"/>
                          <a:ea typeface="+mn-ea"/>
                          <a:cs typeface="+mn-cs"/>
                        </a:rPr>
                        <a:t>操作</a:t>
                      </a:r>
                      <a:r>
                        <a:rPr kumimoji="1" lang="ja-JP" altLang="ja-JP" sz="2000" kern="1200" dirty="0" smtClean="0">
                          <a:solidFill>
                            <a:schemeClr val="dk1"/>
                          </a:solidFill>
                          <a:effectLst/>
                          <a:latin typeface="+mn-lt"/>
                          <a:ea typeface="+mn-ea"/>
                          <a:cs typeface="+mn-cs"/>
                        </a:rPr>
                        <a:t>をする</a:t>
                      </a:r>
                      <a:endParaRPr lang="ja-JP" altLang="ja-JP" sz="2400" dirty="0">
                        <a:effectLst/>
                      </a:endParaRPr>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000" kern="1200" dirty="0" smtClean="0">
                          <a:solidFill>
                            <a:schemeClr val="dk1"/>
                          </a:solidFill>
                          <a:effectLst/>
                          <a:latin typeface="+mn-lt"/>
                          <a:ea typeface="+mn-ea"/>
                          <a:cs typeface="+mn-cs"/>
                        </a:rPr>
                        <a:t>吊荷重１ｔ</a:t>
                      </a:r>
                      <a:r>
                        <a:rPr kumimoji="1" lang="ja-JP" altLang="en-US" sz="2000" kern="1200" dirty="0" smtClean="0">
                          <a:solidFill>
                            <a:schemeClr val="dk1"/>
                          </a:solidFill>
                          <a:effectLst/>
                          <a:latin typeface="+mn-lt"/>
                          <a:ea typeface="+mn-ea"/>
                          <a:cs typeface="+mn-cs"/>
                        </a:rPr>
                        <a:t>未満</a:t>
                      </a:r>
                      <a:r>
                        <a:rPr kumimoji="1" lang="ja-JP" altLang="ja-JP" sz="2000" kern="1200" dirty="0" smtClean="0">
                          <a:solidFill>
                            <a:schemeClr val="dk1"/>
                          </a:solidFill>
                          <a:effectLst/>
                          <a:latin typeface="+mn-lt"/>
                          <a:ea typeface="+mn-ea"/>
                          <a:cs typeface="+mn-cs"/>
                        </a:rPr>
                        <a:t>の移動式クレーン（ユニック車含む）</a:t>
                      </a:r>
                      <a:r>
                        <a:rPr kumimoji="1" lang="ja-JP" altLang="en-US" sz="2000" kern="1200" dirty="0" smtClean="0">
                          <a:solidFill>
                            <a:schemeClr val="dk1"/>
                          </a:solidFill>
                          <a:effectLst/>
                          <a:latin typeface="+mn-lt"/>
                          <a:ea typeface="+mn-ea"/>
                          <a:cs typeface="+mn-cs"/>
                        </a:rPr>
                        <a:t>作業</a:t>
                      </a:r>
                      <a:r>
                        <a:rPr kumimoji="1" lang="ja-JP" altLang="ja-JP" sz="2000" kern="1200" dirty="0" smtClean="0">
                          <a:solidFill>
                            <a:schemeClr val="dk1"/>
                          </a:solidFill>
                          <a:effectLst/>
                          <a:latin typeface="+mn-lt"/>
                          <a:ea typeface="+mn-ea"/>
                          <a:cs typeface="+mn-cs"/>
                        </a:rPr>
                        <a:t>の玉掛けをする</a:t>
                      </a:r>
                      <a:endParaRPr kumimoji="1" lang="ja-JP" altLang="en-US" sz="24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潜水作業者への送気調整（バルブ又はコック操作）を行う</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ja-JP" sz="2000" kern="1200" dirty="0" smtClean="0">
                          <a:solidFill>
                            <a:schemeClr val="dk1"/>
                          </a:solidFill>
                          <a:effectLst/>
                          <a:latin typeface="+mn-lt"/>
                          <a:ea typeface="+mn-ea"/>
                          <a:cs typeface="+mn-cs"/>
                        </a:rPr>
                        <a:t>酸素欠乏又は硫化水素発生の恐れがある場所で作業をする</a:t>
                      </a:r>
                      <a:endParaRPr kumimoji="1" lang="ja-JP" altLang="en-US" sz="24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pPr rtl="0" eaLnBrk="1" latinLnBrk="0" hangingPunct="1"/>
                      <a:r>
                        <a:rPr kumimoji="1" lang="ja-JP" altLang="ja-JP" sz="2000" kern="1200" dirty="0" smtClean="0">
                          <a:solidFill>
                            <a:schemeClr val="dk1"/>
                          </a:solidFill>
                          <a:effectLst/>
                          <a:latin typeface="+mn-lt"/>
                          <a:ea typeface="+mn-ea"/>
                          <a:cs typeface="+mn-cs"/>
                        </a:rPr>
                        <a:t>高さ２ｍ以上の足場の、組立、解体、変更の作業をする</a:t>
                      </a:r>
                      <a:endParaRPr lang="ja-JP" altLang="ja-JP" sz="2400" dirty="0">
                        <a:effectLst/>
                      </a:endParaRPr>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a:effectLst/>
                      </a:endParaRPr>
                    </a:p>
                  </a:txBody>
                  <a:tcPr/>
                </a:tc>
              </a:tr>
              <a:tr h="440595">
                <a:tc>
                  <a:txBody>
                    <a:bodyPr/>
                    <a:lstStyle/>
                    <a:p>
                      <a:r>
                        <a:rPr kumimoji="1" lang="ja-JP" altLang="en-US" sz="2000" dirty="0" smtClean="0"/>
                        <a:t>ロープ高所作業（地盤調査、構造物点検調査等）をする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dirty="0" smtClean="0">
                          <a:solidFill>
                            <a:srgbClr val="000000"/>
                          </a:solidFill>
                          <a:effectLst/>
                          <a:latin typeface="Calibri" panose="020F0502020204030204" pitchFamily="34" charset="0"/>
                          <a:ea typeface="ＭＳ Ｐゴシック" panose="020B0600070205080204" pitchFamily="50" charset="-128"/>
                          <a:cs typeface="+mn-cs"/>
                        </a:rPr>
                        <a:t>特別教育（事業者）</a:t>
                      </a:r>
                      <a:endParaRPr lang="ja-JP" altLang="ja-JP" dirty="0">
                        <a:effectLst/>
                      </a:endParaRPr>
                    </a:p>
                  </a:txBody>
                  <a:tcPr/>
                </a:tc>
              </a:tr>
            </a:tbl>
          </a:graphicData>
        </a:graphic>
      </p:graphicFrame>
    </p:spTree>
    <p:extLst>
      <p:ext uri="{BB962C8B-B14F-4D97-AF65-F5344CB8AC3E}">
        <p14:creationId xmlns:p14="http://schemas.microsoft.com/office/powerpoint/2010/main" val="45285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19882093"/>
              </p:ext>
            </p:extLst>
          </p:nvPr>
        </p:nvGraphicFramePr>
        <p:xfrm>
          <a:off x="531627" y="285713"/>
          <a:ext cx="11192660" cy="2651418"/>
        </p:xfrm>
        <a:graphic>
          <a:graphicData uri="http://schemas.openxmlformats.org/drawingml/2006/table">
            <a:tbl>
              <a:tblPr firstRow="1" bandRow="1">
                <a:tableStyleId>{5C22544A-7EE6-4342-B048-85BDC9FD1C3A}</a:tableStyleId>
              </a:tblPr>
              <a:tblGrid>
                <a:gridCol w="6709283"/>
                <a:gridCol w="4483377"/>
              </a:tblGrid>
              <a:tr h="441903">
                <a:tc>
                  <a:txBody>
                    <a:bodyPr/>
                    <a:lstStyle/>
                    <a:p>
                      <a:r>
                        <a:rPr kumimoji="1" lang="ja-JP" altLang="en-US" sz="2000" dirty="0" smtClean="0"/>
                        <a:t>　作　業</a:t>
                      </a:r>
                      <a:endParaRPr kumimoji="1" lang="ja-JP" altLang="en-US" sz="2000" dirty="0"/>
                    </a:p>
                  </a:txBody>
                  <a:tcPr/>
                </a:tc>
                <a:tc>
                  <a:txBody>
                    <a:bodyPr/>
                    <a:lstStyle/>
                    <a:p>
                      <a:r>
                        <a:rPr kumimoji="1" lang="ja-JP" altLang="en-US" sz="2000" dirty="0" smtClean="0"/>
                        <a:t>受講すべき教育</a:t>
                      </a:r>
                      <a:endParaRPr kumimoji="1" lang="ja-JP" altLang="en-US" sz="2000" dirty="0"/>
                    </a:p>
                  </a:txBody>
                  <a:tcPr/>
                </a:tc>
              </a:tr>
              <a:tr h="441903">
                <a:tc>
                  <a:txBody>
                    <a:bodyPr/>
                    <a:lstStyle/>
                    <a:p>
                      <a:r>
                        <a:rPr kumimoji="1" lang="ja-JP" altLang="en-US" sz="2000" dirty="0" smtClean="0"/>
                        <a:t>自動車運転業務従事者（主として運転業務に従事する者）</a:t>
                      </a:r>
                      <a:endParaRPr kumimoji="1" lang="ja-JP" altLang="en-US" sz="2000" dirty="0"/>
                    </a:p>
                  </a:txBody>
                  <a:tcPr/>
                </a:tc>
                <a:tc>
                  <a:txBody>
                    <a:bodyPr/>
                    <a:lstStyle/>
                    <a:p>
                      <a:r>
                        <a:rPr kumimoji="1" lang="ja-JP" altLang="en-US" sz="2000" dirty="0" smtClean="0"/>
                        <a:t>特別教育に準ずる安全教育（事業者）</a:t>
                      </a:r>
                      <a:endParaRPr kumimoji="1" lang="ja-JP" altLang="en-US" sz="2000" dirty="0"/>
                    </a:p>
                  </a:txBody>
                  <a:tcPr/>
                </a:tc>
              </a:tr>
              <a:tr h="441903">
                <a:tc>
                  <a:txBody>
                    <a:bodyPr/>
                    <a:lstStyle/>
                    <a:p>
                      <a:r>
                        <a:rPr kumimoji="1" lang="ja-JP" altLang="en-US" sz="2000" dirty="0" smtClean="0"/>
                        <a:t>刈払機を使用して作業をする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特別教育に準ずる安全教育（事業者）</a:t>
                      </a:r>
                      <a:endParaRPr lang="ja-JP" altLang="ja-JP">
                        <a:effectLst/>
                      </a:endParaRPr>
                    </a:p>
                  </a:txBody>
                  <a:tcPr/>
                </a:tc>
              </a:tr>
              <a:tr h="441903">
                <a:tc>
                  <a:txBody>
                    <a:bodyPr/>
                    <a:lstStyle/>
                    <a:p>
                      <a:r>
                        <a:rPr kumimoji="1" lang="ja-JP" altLang="en-US" sz="2000" dirty="0" smtClean="0"/>
                        <a:t>チェーンソー以外の振動工具を使用して作業をする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特別教育に準ずる安全教育（事業者）</a:t>
                      </a:r>
                      <a:endParaRPr lang="ja-JP" altLang="ja-JP">
                        <a:effectLst/>
                      </a:endParaRPr>
                    </a:p>
                  </a:txBody>
                  <a:tcPr/>
                </a:tc>
              </a:tr>
              <a:tr h="441903">
                <a:tc>
                  <a:txBody>
                    <a:bodyPr/>
                    <a:lstStyle/>
                    <a:p>
                      <a:r>
                        <a:rPr kumimoji="1" lang="ja-JP" altLang="en-US" sz="2000" dirty="0" smtClean="0"/>
                        <a:t>有機溶剤を取り扱う作業をする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smtClean="0">
                          <a:solidFill>
                            <a:srgbClr val="000000"/>
                          </a:solidFill>
                          <a:effectLst/>
                          <a:latin typeface="Calibri" panose="020F0502020204030204" pitchFamily="34" charset="0"/>
                          <a:ea typeface="ＭＳ Ｐゴシック" panose="020B0600070205080204" pitchFamily="50" charset="-128"/>
                          <a:cs typeface="+mn-cs"/>
                        </a:rPr>
                        <a:t>特別教育に準ずる安全教育（事業者）</a:t>
                      </a:r>
                      <a:endParaRPr lang="ja-JP" altLang="ja-JP">
                        <a:effectLst/>
                      </a:endParaRPr>
                    </a:p>
                  </a:txBody>
                  <a:tcPr/>
                </a:tc>
              </a:tr>
              <a:tr h="441903">
                <a:tc>
                  <a:txBody>
                    <a:bodyPr/>
                    <a:lstStyle/>
                    <a:p>
                      <a:r>
                        <a:rPr kumimoji="1" lang="ja-JP" altLang="en-US" sz="2000" dirty="0" smtClean="0"/>
                        <a:t>携帯用丸鋸を使用して作業をする</a:t>
                      </a:r>
                      <a:endParaRPr kumimoji="1" lang="ja-JP" altLang="en-US" sz="2000" dirty="0"/>
                    </a:p>
                  </a:txBody>
                  <a:tcPr/>
                </a:tc>
                <a:tc>
                  <a:txBody>
                    <a:bodyPr/>
                    <a:lstStyle/>
                    <a:p>
                      <a:pPr marL="0" algn="l" rtl="0" eaLnBrk="1" latinLnBrk="0" hangingPunct="1">
                        <a:spcBef>
                          <a:spcPts val="0"/>
                        </a:spcBef>
                        <a:spcAft>
                          <a:spcPts val="0"/>
                        </a:spcAft>
                      </a:pPr>
                      <a:r>
                        <a:rPr kumimoji="1" lang="ja-JP" altLang="ja-JP" sz="2000" kern="1200" dirty="0" smtClean="0">
                          <a:solidFill>
                            <a:srgbClr val="000000"/>
                          </a:solidFill>
                          <a:effectLst/>
                          <a:latin typeface="Calibri" panose="020F0502020204030204" pitchFamily="34" charset="0"/>
                          <a:ea typeface="ＭＳ Ｐゴシック" panose="020B0600070205080204" pitchFamily="50" charset="-128"/>
                          <a:cs typeface="+mn-cs"/>
                        </a:rPr>
                        <a:t>特別教育に準ずる安全教育（事業者）</a:t>
                      </a:r>
                      <a:endParaRPr lang="ja-JP" altLang="ja-JP" dirty="0">
                        <a:effectLst/>
                      </a:endParaRPr>
                    </a:p>
                  </a:txBody>
                  <a:tcPr/>
                </a:tc>
              </a:tr>
            </a:tbl>
          </a:graphicData>
        </a:graphic>
      </p:graphicFrame>
      <p:sp>
        <p:nvSpPr>
          <p:cNvPr id="3" name="テキスト ボックス 2"/>
          <p:cNvSpPr txBox="1"/>
          <p:nvPr/>
        </p:nvSpPr>
        <p:spPr>
          <a:xfrm>
            <a:off x="464587" y="3254644"/>
            <a:ext cx="4819974" cy="1631216"/>
          </a:xfrm>
          <a:prstGeom prst="rect">
            <a:avLst/>
          </a:prstGeom>
          <a:noFill/>
        </p:spPr>
        <p:txBody>
          <a:bodyPr wrap="square" rtlCol="0">
            <a:spAutoFit/>
          </a:bodyPr>
          <a:lstStyle/>
          <a:p>
            <a:r>
              <a:rPr kumimoji="1" lang="ja-JP" altLang="en-US" sz="2000" b="1" dirty="0" smtClean="0">
                <a:solidFill>
                  <a:srgbClr val="FF0000"/>
                </a:solidFill>
              </a:rPr>
              <a:t>その他　事業者が実施する教育</a:t>
            </a:r>
            <a:endParaRPr kumimoji="1" lang="en-US" altLang="ja-JP" sz="2000" b="1" dirty="0" smtClean="0">
              <a:solidFill>
                <a:srgbClr val="FF0000"/>
              </a:solidFill>
            </a:endParaRPr>
          </a:p>
          <a:p>
            <a:endParaRPr lang="en-US" altLang="ja-JP" sz="1000" b="1" dirty="0">
              <a:solidFill>
                <a:srgbClr val="FF0000"/>
              </a:solidFill>
            </a:endParaRPr>
          </a:p>
          <a:p>
            <a:r>
              <a:rPr kumimoji="1" lang="ja-JP" altLang="en-US" sz="2000" b="1" dirty="0" smtClean="0"/>
              <a:t>・雇入れ時又は作業内容変更時</a:t>
            </a:r>
            <a:endParaRPr kumimoji="1" lang="en-US" altLang="ja-JP" sz="2000" b="1" dirty="0" smtClean="0"/>
          </a:p>
          <a:p>
            <a:endParaRPr kumimoji="1" lang="en-US" altLang="ja-JP" sz="500" b="1" dirty="0" smtClean="0"/>
          </a:p>
          <a:p>
            <a:r>
              <a:rPr lang="ja-JP" altLang="en-US" sz="2000" b="1" dirty="0" smtClean="0"/>
              <a:t>・安全衛生推進者</a:t>
            </a:r>
            <a:endParaRPr lang="en-US" altLang="ja-JP" sz="2000" b="1" dirty="0" smtClean="0"/>
          </a:p>
          <a:p>
            <a:endParaRPr lang="en-US" altLang="ja-JP" sz="500" b="1" dirty="0"/>
          </a:p>
          <a:p>
            <a:r>
              <a:rPr kumimoji="1" lang="ja-JP" altLang="en-US" sz="2000" b="1" dirty="0" smtClean="0"/>
              <a:t>・職長</a:t>
            </a:r>
            <a:r>
              <a:rPr lang="ja-JP" altLang="en-US" sz="2000" b="1" dirty="0" smtClean="0"/>
              <a:t>・安全衛生責任者</a:t>
            </a:r>
            <a:endParaRPr kumimoji="1" lang="ja-JP" altLang="en-US" sz="2000" b="1" dirty="0"/>
          </a:p>
        </p:txBody>
      </p:sp>
      <p:sp>
        <p:nvSpPr>
          <p:cNvPr id="4" name="テキスト ボックス 3"/>
          <p:cNvSpPr txBox="1"/>
          <p:nvPr/>
        </p:nvSpPr>
        <p:spPr>
          <a:xfrm>
            <a:off x="4295553" y="3531445"/>
            <a:ext cx="7428734" cy="3216265"/>
          </a:xfrm>
          <a:prstGeom prst="rect">
            <a:avLst/>
          </a:prstGeom>
          <a:noFill/>
          <a:ln w="19050">
            <a:solidFill>
              <a:schemeClr val="tx1"/>
            </a:solidFill>
            <a:prstDash val="sysDash"/>
          </a:ln>
        </p:spPr>
        <p:txBody>
          <a:bodyPr wrap="square" rtlCol="0">
            <a:spAutoFit/>
          </a:bodyPr>
          <a:lstStyle/>
          <a:p>
            <a:r>
              <a:rPr kumimoji="1" lang="ja-JP" altLang="en-US" sz="2000" b="1" dirty="0" smtClean="0"/>
              <a:t>教育の実施要領</a:t>
            </a:r>
            <a:endParaRPr kumimoji="1" lang="en-US" altLang="ja-JP" sz="2000" b="1" dirty="0" smtClean="0"/>
          </a:p>
          <a:p>
            <a:endParaRPr kumimoji="1" lang="en-US" altLang="ja-JP" sz="500" b="1" dirty="0" smtClean="0"/>
          </a:p>
          <a:p>
            <a:r>
              <a:rPr lang="ja-JP" altLang="en-US" sz="2000" dirty="0" smtClean="0"/>
              <a:t>☆ 業務に従事させる前に初回教育。その後概ね</a:t>
            </a:r>
            <a:r>
              <a:rPr lang="en-US" altLang="ja-JP" sz="2000" dirty="0" smtClean="0"/>
              <a:t>5</a:t>
            </a:r>
            <a:r>
              <a:rPr lang="ja-JP" altLang="en-US" sz="2000" dirty="0" smtClean="0"/>
              <a:t>年毎に再教育</a:t>
            </a:r>
            <a:endParaRPr lang="en-US" altLang="ja-JP" sz="2000" dirty="0" smtClean="0"/>
          </a:p>
          <a:p>
            <a:endParaRPr lang="en-US" altLang="ja-JP" sz="300" dirty="0" smtClean="0"/>
          </a:p>
          <a:p>
            <a:r>
              <a:rPr lang="ja-JP" altLang="en-US" sz="2000" dirty="0" smtClean="0"/>
              <a:t>☆ 技能講習は厚生労働省に登録した教習所（鹿児島県では、労</a:t>
            </a:r>
            <a:endParaRPr lang="en-US" altLang="ja-JP" sz="2000" dirty="0" smtClean="0"/>
          </a:p>
          <a:p>
            <a:r>
              <a:rPr lang="ja-JP" altLang="en-US" sz="2000" dirty="0"/>
              <a:t>　</a:t>
            </a:r>
            <a:r>
              <a:rPr lang="ja-JP" altLang="en-US" sz="2000" dirty="0" smtClean="0"/>
              <a:t>  働基準協会他）で受講する。</a:t>
            </a:r>
            <a:endParaRPr lang="en-US" altLang="ja-JP" sz="2000" dirty="0" smtClean="0"/>
          </a:p>
          <a:p>
            <a:endParaRPr lang="en-US" altLang="ja-JP" sz="300" dirty="0" smtClean="0"/>
          </a:p>
          <a:p>
            <a:r>
              <a:rPr kumimoji="1" lang="ja-JP" altLang="en-US" sz="2000" dirty="0" smtClean="0"/>
              <a:t>☆ 特別教育及びその他の安全教育の事業者実施方策。</a:t>
            </a:r>
            <a:endParaRPr kumimoji="1" lang="en-US" altLang="ja-JP" sz="2000" dirty="0" smtClean="0"/>
          </a:p>
          <a:p>
            <a:endParaRPr kumimoji="1" lang="en-US" altLang="ja-JP" sz="300" dirty="0" smtClean="0"/>
          </a:p>
          <a:p>
            <a:r>
              <a:rPr lang="ja-JP" altLang="en-US" sz="2000" dirty="0"/>
              <a:t>　</a:t>
            </a:r>
            <a:r>
              <a:rPr lang="ja-JP" altLang="en-US" sz="2000" dirty="0" smtClean="0"/>
              <a:t>①</a:t>
            </a:r>
            <a:r>
              <a:rPr lang="ja-JP" altLang="en-US" sz="2000" dirty="0"/>
              <a:t>　</a:t>
            </a:r>
            <a:r>
              <a:rPr lang="ja-JP" altLang="en-US" sz="2000" dirty="0" smtClean="0"/>
              <a:t>社内講師による教育</a:t>
            </a:r>
            <a:endParaRPr lang="en-US" altLang="ja-JP" sz="2000" dirty="0" smtClean="0"/>
          </a:p>
          <a:p>
            <a:endParaRPr lang="en-US" altLang="ja-JP" sz="300" dirty="0"/>
          </a:p>
          <a:p>
            <a:r>
              <a:rPr lang="ja-JP" altLang="en-US" sz="2000" dirty="0" smtClean="0"/>
              <a:t>　　・当該教育の研修講師講習を受講した社員が講師を務める</a:t>
            </a:r>
            <a:endParaRPr lang="en-US" altLang="ja-JP" sz="2000" dirty="0" smtClean="0"/>
          </a:p>
          <a:p>
            <a:endParaRPr lang="en-US" altLang="ja-JP" sz="300" dirty="0" smtClean="0"/>
          </a:p>
          <a:p>
            <a:r>
              <a:rPr kumimoji="1" lang="ja-JP" altLang="en-US" sz="2000" dirty="0"/>
              <a:t>　</a:t>
            </a:r>
            <a:r>
              <a:rPr kumimoji="1" lang="ja-JP" altLang="en-US" sz="2000" dirty="0" smtClean="0"/>
              <a:t>　・ 労働安全（衛生）コンサルタントに</a:t>
            </a:r>
            <a:r>
              <a:rPr lang="ja-JP" altLang="en-US" sz="2000" dirty="0"/>
              <a:t>講師</a:t>
            </a:r>
            <a:r>
              <a:rPr lang="ja-JP" altLang="en-US" sz="2000" dirty="0" smtClean="0"/>
              <a:t>を</a:t>
            </a:r>
            <a:r>
              <a:rPr lang="ja-JP" altLang="en-US" sz="2000" dirty="0"/>
              <a:t>依頼</a:t>
            </a:r>
            <a:r>
              <a:rPr lang="ja-JP" altLang="en-US" sz="2000" dirty="0" smtClean="0"/>
              <a:t>する</a:t>
            </a:r>
            <a:endParaRPr lang="en-US" altLang="ja-JP" sz="2000" dirty="0" smtClean="0"/>
          </a:p>
          <a:p>
            <a:endParaRPr lang="en-US" altLang="ja-JP" sz="300" dirty="0" smtClean="0"/>
          </a:p>
          <a:p>
            <a:r>
              <a:rPr kumimoji="1" lang="ja-JP" altLang="en-US" sz="2000" dirty="0"/>
              <a:t>　</a:t>
            </a:r>
            <a:r>
              <a:rPr kumimoji="1" lang="ja-JP" altLang="en-US" sz="2000" dirty="0" smtClean="0"/>
              <a:t>②　教習所や労働災害防止団体等で受講する</a:t>
            </a:r>
            <a:endParaRPr kumimoji="1" lang="ja-JP" altLang="en-US" sz="2000" dirty="0"/>
          </a:p>
        </p:txBody>
      </p:sp>
      <p:pic>
        <p:nvPicPr>
          <p:cNvPr id="2049" name="Picture 1" descr="MP900427762[1]"/>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112242" y="5203373"/>
            <a:ext cx="2134607" cy="157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5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316368" y="182367"/>
            <a:ext cx="4138317" cy="503237"/>
          </a:xfrm>
          <a:prstGeom prst="rect">
            <a:avLst/>
          </a:prstGeom>
          <a:solidFill>
            <a:srgbClr val="D6FEEE"/>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smtClean="0"/>
              <a:t>事務所衛生基準規則</a:t>
            </a:r>
          </a:p>
        </p:txBody>
      </p:sp>
      <p:sp>
        <p:nvSpPr>
          <p:cNvPr id="9" name="Text Box 4"/>
          <p:cNvSpPr txBox="1">
            <a:spLocks noChangeArrowheads="1"/>
          </p:cNvSpPr>
          <p:nvPr/>
        </p:nvSpPr>
        <p:spPr bwMode="auto">
          <a:xfrm>
            <a:off x="7454685" y="316272"/>
            <a:ext cx="4246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安衛則第</a:t>
            </a:r>
            <a:r>
              <a:rPr lang="en-US" altLang="ja-JP" dirty="0" smtClean="0"/>
              <a:t>3</a:t>
            </a:r>
            <a:r>
              <a:rPr lang="ja-JP" altLang="en-US" dirty="0" smtClean="0"/>
              <a:t>編（作業場）衛生基準適用外</a:t>
            </a:r>
            <a:endParaRPr lang="en-US" altLang="ja-JP" dirty="0"/>
          </a:p>
        </p:txBody>
      </p:sp>
      <p:graphicFrame>
        <p:nvGraphicFramePr>
          <p:cNvPr id="10" name="Group 102"/>
          <p:cNvGraphicFramePr>
            <a:graphicFrameLocks/>
          </p:cNvGraphicFramePr>
          <p:nvPr>
            <p:extLst>
              <p:ext uri="{D42A27DB-BD31-4B8C-83A1-F6EECF244321}">
                <p14:modId xmlns:p14="http://schemas.microsoft.com/office/powerpoint/2010/main" val="1174032045"/>
              </p:ext>
            </p:extLst>
          </p:nvPr>
        </p:nvGraphicFramePr>
        <p:xfrm>
          <a:off x="318872" y="914364"/>
          <a:ext cx="11692314" cy="5796404"/>
        </p:xfrm>
        <a:graphic>
          <a:graphicData uri="http://schemas.openxmlformats.org/drawingml/2006/table">
            <a:tbl>
              <a:tblPr/>
              <a:tblGrid>
                <a:gridCol w="1998720"/>
                <a:gridCol w="9693594"/>
              </a:tblGrid>
              <a:tr h="449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室の気積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床面から４</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m</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を超える部分の空間を除き</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10㎥</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／人以上</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室の換気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直接外気に向かって解放可能な面積が床面積の１／</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20</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以上（換気十分なら免責）。</a:t>
                      </a:r>
                      <a:endParaRPr kumimoji="1" lang="en-US" altLang="ja-JP" sz="20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Arial" charset="0"/>
                          <a:ea typeface="ＭＳ Ｐゴシック" pitchFamily="50" charset="-128"/>
                        </a:rPr>
                        <a:t>室の温度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10℃</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以下は暖房。冷房は外気温との温度差</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7℃</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以内（着衣等低温対策すれば免責）</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室の空調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気流は清浄：年</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6</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回（</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or4</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回）定期に環境測定。気流は分散させ、</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0.5m/s</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以下。</a:t>
                      </a:r>
                      <a:endParaRPr kumimoji="1" lang="en-US" altLang="ja-JP" sz="20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室温度</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17~28</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℃。室湿度</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40~70%</a:t>
                      </a:r>
                      <a:endParaRPr kumimoji="1" lang="ja-JP" altLang="en-US" sz="20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作業面の照度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精密作業；</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300l</a:t>
                      </a:r>
                      <a:r>
                        <a:rPr kumimoji="1" lang="en-US" altLang="ja-JP" sz="1800" b="1" i="0" u="none" strike="noStrike" cap="none" normalizeH="0" baseline="0" dirty="0" smtClean="0">
                          <a:ln>
                            <a:noFill/>
                          </a:ln>
                          <a:solidFill>
                            <a:schemeClr val="tx1"/>
                          </a:solidFill>
                          <a:effectLst/>
                          <a:latin typeface="Arial" charset="0"/>
                          <a:ea typeface="ＭＳ Ｐゴシック" pitchFamily="50" charset="-128"/>
                        </a:rPr>
                        <a:t>x</a:t>
                      </a: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以上。</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普通作業；</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150l</a:t>
                      </a:r>
                      <a:r>
                        <a:rPr kumimoji="1" lang="en-US" altLang="ja-JP" sz="1800" b="1" i="0" u="none" strike="noStrike" cap="none" normalizeH="0" baseline="0" dirty="0" smtClean="0">
                          <a:ln>
                            <a:noFill/>
                          </a:ln>
                          <a:solidFill>
                            <a:schemeClr val="tx1"/>
                          </a:solidFill>
                          <a:effectLst/>
                          <a:latin typeface="Arial" charset="0"/>
                          <a:ea typeface="ＭＳ Ｐゴシック" pitchFamily="50" charset="-128"/>
                        </a:rPr>
                        <a:t>x</a:t>
                      </a: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以上。</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粗作業；</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70l</a:t>
                      </a:r>
                      <a:r>
                        <a:rPr kumimoji="1" lang="en-US" altLang="ja-JP" sz="1800" b="1" i="0" u="none" strike="noStrike" cap="none" normalizeH="0" baseline="0" dirty="0" smtClean="0">
                          <a:ln>
                            <a:noFill/>
                          </a:ln>
                          <a:solidFill>
                            <a:schemeClr val="tx1"/>
                          </a:solidFill>
                          <a:effectLst/>
                          <a:latin typeface="Arial" charset="0"/>
                          <a:ea typeface="ＭＳ Ｐゴシック" pitchFamily="50" charset="-128"/>
                        </a:rPr>
                        <a:t>x</a:t>
                      </a: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以上。</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6</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か月以内定期点検</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有害騒音・振動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隔壁等伝播防止措置。音源低音化措置。騒音</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OA</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機器</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5</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台以上同時使用は専用室設置</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給水・排水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清浄飲料水を十分に供給。水道管理者による水質検査。汚染防止。汚水漏出防止</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清掃</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日常清掃。半年毎大掃除。半年毎鼠虫被害調査・発生防止</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indent="0" algn="l" rtl="0" eaLnBrk="1" fontAlgn="base" latinLnBrk="0" hangingPunct="1">
                        <a:spcBef>
                          <a:spcPts val="480"/>
                        </a:spcBef>
                        <a:spcAft>
                          <a:spcPts val="0"/>
                        </a:spcAft>
                      </a:pPr>
                      <a:r>
                        <a:rPr kumimoji="1" lang="ja-JP" altLang="en-US" sz="2000" b="1" i="0" u="none" strike="noStrike" kern="1200" baseline="0">
                          <a:ln>
                            <a:noFill/>
                          </a:ln>
                          <a:solidFill>
                            <a:srgbClr val="000000"/>
                          </a:solidFill>
                          <a:effectLst/>
                          <a:latin typeface="Arial" panose="020B0604020202020204" pitchFamily="34" charset="0"/>
                          <a:ea typeface="ＭＳ Ｐゴシック" panose="020B0600070205080204" pitchFamily="50" charset="-128"/>
                        </a:rPr>
                        <a:t>便所</a:t>
                      </a:r>
                      <a:endParaRPr lang="ja-JP" altLang="en-US" sz="1800" b="0" i="0" u="none" strike="noStrike">
                        <a:effectLst/>
                        <a:latin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rtl="0" eaLnBrk="1" fontAlgn="base" latinLnBrk="0" hangingPunct="1">
                        <a:spcBef>
                          <a:spcPts val="480"/>
                        </a:spcBef>
                        <a:spcAft>
                          <a:spcPts val="0"/>
                        </a:spcAft>
                      </a:pPr>
                      <a:r>
                        <a:rPr kumimoji="1" lang="ja-JP" altLang="en-US"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男女別設置。男大</a:t>
                      </a:r>
                      <a:r>
                        <a:rPr kumimoji="1" lang="en-US" altLang="ja-JP"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60</a:t>
                      </a:r>
                      <a:r>
                        <a:rPr kumimoji="1" lang="ja-JP" altLang="en-US"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人以内ごと。男小</a:t>
                      </a:r>
                      <a:r>
                        <a:rPr kumimoji="1" lang="en-US" altLang="ja-JP"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30</a:t>
                      </a:r>
                      <a:r>
                        <a:rPr kumimoji="1" lang="ja-JP" altLang="en-US"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人以内ごと。女</a:t>
                      </a:r>
                      <a:r>
                        <a:rPr kumimoji="1" lang="en-US" altLang="ja-JP"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20</a:t>
                      </a:r>
                      <a:r>
                        <a:rPr kumimoji="1" lang="ja-JP" altLang="en-US" sz="2000" b="1" i="0" u="none" strike="noStrike" kern="1200" baseline="0" dirty="0">
                          <a:ln>
                            <a:noFill/>
                          </a:ln>
                          <a:solidFill>
                            <a:srgbClr val="000000"/>
                          </a:solidFill>
                          <a:effectLst/>
                          <a:latin typeface="Arial" panose="020B0604020202020204" pitchFamily="34" charset="0"/>
                          <a:ea typeface="ＭＳ Ｐゴシック" panose="020B0600070205080204" pitchFamily="50" charset="-128"/>
                        </a:rPr>
                        <a:t>人以内ごと。清浄な手洗い</a:t>
                      </a:r>
                      <a:endParaRPr lang="ja-JP" altLang="en-US" sz="1800" b="0" i="0" u="none" strike="noStrike" dirty="0">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休憩・休養設備</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休憩設備設置。常時</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50</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人以上</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or</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常時女性</a:t>
                      </a:r>
                      <a:r>
                        <a:rPr kumimoji="1" lang="en-US" altLang="ja-JP" sz="2000" b="1" i="0" u="none" strike="noStrike" cap="none" normalizeH="0" baseline="0" dirty="0" smtClean="0">
                          <a:ln>
                            <a:noFill/>
                          </a:ln>
                          <a:solidFill>
                            <a:schemeClr val="tx1"/>
                          </a:solidFill>
                          <a:effectLst/>
                          <a:latin typeface="Arial" charset="0"/>
                          <a:ea typeface="ＭＳ Ｐゴシック" pitchFamily="50" charset="-128"/>
                        </a:rPr>
                        <a:t>30</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人以上の場合は、男女別の休養設備設置</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mn-ea"/>
                        </a:rPr>
                        <a:t>救急用具等</a:t>
                      </a:r>
                      <a:endParaRPr kumimoji="1" lang="ja-JP" altLang="en-US" sz="20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必用な救急用具・材料を備え付け、場所・使用方法を周知。用具等の清潔の保持</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ja-JP" sz="2000" b="1" i="0" kern="1200" baseline="0" dirty="0" smtClean="0">
                          <a:solidFill>
                            <a:srgbClr val="FF0000"/>
                          </a:solidFill>
                          <a:effectLst/>
                          <a:latin typeface="+mn-lt"/>
                          <a:ea typeface="+mn-ea"/>
                          <a:cs typeface="+mn-cs"/>
                        </a:rPr>
                        <a:t>労働者の義務</a:t>
                      </a:r>
                      <a:endParaRPr kumimoji="1" lang="ja-JP" altLang="en-US" sz="2400" b="1" i="0" u="none" strike="noStrike" cap="none" normalizeH="0" baseline="0" dirty="0" smtClean="0">
                        <a:ln>
                          <a:noFill/>
                        </a:ln>
                        <a:solidFill>
                          <a:srgbClr val="FF0000"/>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rtl="0" eaLnBrk="1" fontAlgn="base" latinLnBrk="0" hangingPunct="1"/>
                      <a:r>
                        <a:rPr kumimoji="1" lang="ja-JP" altLang="ja-JP" sz="2000" b="1" i="0" kern="1200" baseline="0" dirty="0" smtClean="0">
                          <a:solidFill>
                            <a:srgbClr val="FF0000"/>
                          </a:solidFill>
                          <a:effectLst/>
                          <a:latin typeface="+mn-lt"/>
                          <a:ea typeface="+mn-ea"/>
                          <a:cs typeface="+mn-cs"/>
                        </a:rPr>
                        <a:t>清潔に注意し、廃棄物を定められた場所以外に捨てない</a:t>
                      </a:r>
                      <a:endParaRPr lang="ja-JP" altLang="ja-JP" sz="2400" dirty="0">
                        <a:solidFill>
                          <a:srgbClr val="FF0000"/>
                        </a:solidFill>
                        <a:effectLs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Text Box 90"/>
          <p:cNvSpPr txBox="1">
            <a:spLocks noChangeArrowheads="1"/>
          </p:cNvSpPr>
          <p:nvPr/>
        </p:nvSpPr>
        <p:spPr bwMode="auto">
          <a:xfrm>
            <a:off x="318872" y="457004"/>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b="1" dirty="0"/>
              <a:t>主な基準</a:t>
            </a:r>
          </a:p>
        </p:txBody>
      </p:sp>
    </p:spTree>
    <p:extLst>
      <p:ext uri="{BB962C8B-B14F-4D97-AF65-F5344CB8AC3E}">
        <p14:creationId xmlns:p14="http://schemas.microsoft.com/office/powerpoint/2010/main" val="213414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7"/>
          <p:cNvSpPr>
            <a:spLocks noChangeArrowheads="1"/>
          </p:cNvSpPr>
          <p:nvPr/>
        </p:nvSpPr>
        <p:spPr bwMode="auto">
          <a:xfrm>
            <a:off x="6431280" y="1417320"/>
            <a:ext cx="4762500" cy="5044440"/>
          </a:xfrm>
          <a:prstGeom prst="ellipse">
            <a:avLst/>
          </a:prstGeom>
          <a:noFill/>
          <a:ln w="76200">
            <a:pattFill prst="sphere">
              <a:fgClr>
                <a:srgbClr val="FF4F4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dirty="0">
              <a:solidFill>
                <a:srgbClr val="FF0000"/>
              </a:solidFill>
              <a:latin typeface="Calibri" panose="020F0502020204030204" pitchFamily="34" charset="0"/>
            </a:endParaRPr>
          </a:p>
        </p:txBody>
      </p:sp>
      <p:sp>
        <p:nvSpPr>
          <p:cNvPr id="3" name="AutoShape 14"/>
          <p:cNvSpPr>
            <a:spLocks noChangeArrowheads="1"/>
          </p:cNvSpPr>
          <p:nvPr/>
        </p:nvSpPr>
        <p:spPr bwMode="auto">
          <a:xfrm>
            <a:off x="5623560" y="3039170"/>
            <a:ext cx="2087881" cy="1301810"/>
          </a:xfrm>
          <a:prstGeom prst="irregularSeal1">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dirty="0">
              <a:latin typeface="Calibri" panose="020F0502020204030204" pitchFamily="34" charset="0"/>
            </a:endParaRPr>
          </a:p>
        </p:txBody>
      </p:sp>
      <p:sp>
        <p:nvSpPr>
          <p:cNvPr id="4" name="AutoShape 13"/>
          <p:cNvSpPr>
            <a:spLocks noChangeArrowheads="1"/>
          </p:cNvSpPr>
          <p:nvPr/>
        </p:nvSpPr>
        <p:spPr bwMode="auto">
          <a:xfrm>
            <a:off x="8077200" y="2407920"/>
            <a:ext cx="3886200" cy="2366070"/>
          </a:xfrm>
          <a:prstGeom prst="roundRect">
            <a:avLst>
              <a:gd name="adj" fmla="val 16667"/>
            </a:avLst>
          </a:prstGeom>
          <a:solidFill>
            <a:srgbClr val="FFFFC5"/>
          </a:solidFill>
          <a:ln w="3175">
            <a:solidFill>
              <a:schemeClr val="tx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ja-JP" altLang="en-US" dirty="0">
              <a:latin typeface="+mn-lt"/>
              <a:ea typeface="+mn-ea"/>
            </a:endParaRPr>
          </a:p>
        </p:txBody>
      </p:sp>
      <p:sp>
        <p:nvSpPr>
          <p:cNvPr id="5" name="Text Box 4"/>
          <p:cNvSpPr txBox="1">
            <a:spLocks noChangeArrowheads="1"/>
          </p:cNvSpPr>
          <p:nvPr/>
        </p:nvSpPr>
        <p:spPr bwMode="auto">
          <a:xfrm>
            <a:off x="7338060" y="187247"/>
            <a:ext cx="3573780" cy="461665"/>
          </a:xfrm>
          <a:prstGeom prst="rect">
            <a:avLst/>
          </a:prstGeom>
          <a:solidFill>
            <a:srgbClr val="FFE6C1"/>
          </a:solidFill>
          <a:ln>
            <a:solidFill>
              <a:srgbClr val="FF0066"/>
            </a:solidFill>
          </a:ln>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pPr>
            <a:r>
              <a:rPr lang="ja-JP" altLang="en-US" sz="2400" dirty="0">
                <a:latin typeface="Calibri" panose="020F0502020204030204" pitchFamily="34" charset="0"/>
              </a:rPr>
              <a:t>災害発生の悪循環</a:t>
            </a:r>
          </a:p>
        </p:txBody>
      </p:sp>
      <p:sp>
        <p:nvSpPr>
          <p:cNvPr id="6" name="Text Box 5"/>
          <p:cNvSpPr txBox="1">
            <a:spLocks noChangeArrowheads="1"/>
          </p:cNvSpPr>
          <p:nvPr/>
        </p:nvSpPr>
        <p:spPr bwMode="auto">
          <a:xfrm>
            <a:off x="8183880" y="2791460"/>
            <a:ext cx="3657600" cy="400110"/>
          </a:xfrm>
          <a:prstGeom prst="rect">
            <a:avLst/>
          </a:prstGeom>
          <a:solidFill>
            <a:schemeClr val="bg1"/>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solidFill>
                  <a:srgbClr val="FF0000"/>
                </a:solidFill>
                <a:latin typeface="Calibri" panose="020F0502020204030204" pitchFamily="34" charset="0"/>
              </a:rPr>
              <a:t>風化</a:t>
            </a:r>
            <a:r>
              <a:rPr lang="ja-JP" altLang="en-US" dirty="0">
                <a:latin typeface="Calibri" panose="020F0502020204030204" pitchFamily="34" charset="0"/>
              </a:rPr>
              <a:t>（やるべきことを、やらなくなる）</a:t>
            </a:r>
          </a:p>
        </p:txBody>
      </p:sp>
      <p:sp>
        <p:nvSpPr>
          <p:cNvPr id="7" name="Text Box 6"/>
          <p:cNvSpPr txBox="1">
            <a:spLocks noChangeArrowheads="1"/>
          </p:cNvSpPr>
          <p:nvPr/>
        </p:nvSpPr>
        <p:spPr bwMode="auto">
          <a:xfrm>
            <a:off x="8183880" y="3342035"/>
            <a:ext cx="3657600" cy="400110"/>
          </a:xfrm>
          <a:prstGeom prst="rect">
            <a:avLst/>
          </a:prstGeom>
          <a:solidFill>
            <a:schemeClr val="bg1"/>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solidFill>
                  <a:srgbClr val="FF0000"/>
                </a:solidFill>
                <a:latin typeface="Calibri" panose="020F0502020204030204" pitchFamily="34" charset="0"/>
              </a:rPr>
              <a:t>マンネリ化</a:t>
            </a:r>
            <a:r>
              <a:rPr lang="ja-JP" altLang="en-US" dirty="0">
                <a:latin typeface="Calibri" panose="020F0502020204030204" pitchFamily="34" charset="0"/>
              </a:rPr>
              <a:t>（やり方が形骸化する）</a:t>
            </a:r>
          </a:p>
        </p:txBody>
      </p:sp>
      <p:sp>
        <p:nvSpPr>
          <p:cNvPr id="8" name="Text Box 7"/>
          <p:cNvSpPr txBox="1">
            <a:spLocks noChangeArrowheads="1"/>
          </p:cNvSpPr>
          <p:nvPr/>
        </p:nvSpPr>
        <p:spPr bwMode="auto">
          <a:xfrm>
            <a:off x="8183880" y="3903980"/>
            <a:ext cx="3657600" cy="400110"/>
          </a:xfrm>
          <a:prstGeom prst="rect">
            <a:avLst/>
          </a:prstGeom>
          <a:solidFill>
            <a:schemeClr val="bg1"/>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solidFill>
                  <a:srgbClr val="FF0000"/>
                </a:solidFill>
                <a:latin typeface="Calibri" panose="020F0502020204030204" pitchFamily="34" charset="0"/>
              </a:rPr>
              <a:t>現状満足</a:t>
            </a:r>
            <a:r>
              <a:rPr lang="ja-JP" altLang="en-US" dirty="0">
                <a:latin typeface="Calibri" panose="020F0502020204030204" pitchFamily="34" charset="0"/>
              </a:rPr>
              <a:t>（今のやり方で十分だ）</a:t>
            </a:r>
          </a:p>
        </p:txBody>
      </p:sp>
      <p:sp>
        <p:nvSpPr>
          <p:cNvPr id="9" name="Text Box 8"/>
          <p:cNvSpPr txBox="1">
            <a:spLocks noChangeArrowheads="1"/>
          </p:cNvSpPr>
          <p:nvPr/>
        </p:nvSpPr>
        <p:spPr bwMode="auto">
          <a:xfrm>
            <a:off x="7383781" y="882968"/>
            <a:ext cx="464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pPr>
            <a:r>
              <a:rPr lang="ja-JP" altLang="en-US" sz="2000" dirty="0">
                <a:latin typeface="Calibri" panose="020F0502020204030204" pitchFamily="34" charset="0"/>
              </a:rPr>
              <a:t>ゼロ災が続くと（運よくゼロ災でも）</a:t>
            </a:r>
            <a:r>
              <a:rPr lang="ja-JP" altLang="en-US" sz="2400" dirty="0">
                <a:latin typeface="Calibri" panose="020F0502020204030204" pitchFamily="34" charset="0"/>
              </a:rPr>
              <a:t>　　　　　　　　　　　　　　　　　　　　　　　　　　　</a:t>
            </a:r>
            <a:r>
              <a:rPr lang="ja-JP" altLang="en-US" sz="2000" b="1" dirty="0">
                <a:solidFill>
                  <a:srgbClr val="FF0000"/>
                </a:solidFill>
                <a:latin typeface="Calibri" panose="020F0502020204030204" pitchFamily="34" charset="0"/>
              </a:rPr>
              <a:t>油断する</a:t>
            </a:r>
            <a:r>
              <a:rPr lang="ja-JP" altLang="en-US" sz="2400" dirty="0">
                <a:latin typeface="Calibri" panose="020F0502020204030204" pitchFamily="34" charset="0"/>
              </a:rPr>
              <a:t>　　</a:t>
            </a:r>
          </a:p>
        </p:txBody>
      </p:sp>
      <p:sp>
        <p:nvSpPr>
          <p:cNvPr id="10" name="Text Box 9"/>
          <p:cNvSpPr txBox="1">
            <a:spLocks noChangeArrowheads="1"/>
          </p:cNvSpPr>
          <p:nvPr/>
        </p:nvSpPr>
        <p:spPr bwMode="auto">
          <a:xfrm>
            <a:off x="9890760" y="5467290"/>
            <a:ext cx="1676400" cy="400110"/>
          </a:xfrm>
          <a:prstGeom prst="rect">
            <a:avLst/>
          </a:prstGeom>
          <a:solidFill>
            <a:schemeClr val="bg1"/>
          </a:solidFill>
          <a:ln w="38100" cmpd="dbl">
            <a:solidFill>
              <a:srgbClr val="FF000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solidFill>
                  <a:srgbClr val="FF0000"/>
                </a:solidFill>
                <a:latin typeface="Calibri" panose="020F0502020204030204" pitchFamily="34" charset="0"/>
              </a:rPr>
              <a:t>事故発生</a:t>
            </a:r>
          </a:p>
        </p:txBody>
      </p:sp>
      <p:sp>
        <p:nvSpPr>
          <p:cNvPr id="11" name="Text Box 10"/>
          <p:cNvSpPr txBox="1">
            <a:spLocks noChangeArrowheads="1"/>
          </p:cNvSpPr>
          <p:nvPr/>
        </p:nvSpPr>
        <p:spPr bwMode="auto">
          <a:xfrm>
            <a:off x="5958839" y="3425507"/>
            <a:ext cx="1661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b="1" dirty="0">
                <a:solidFill>
                  <a:schemeClr val="bg1"/>
                </a:solidFill>
                <a:latin typeface="Calibri" panose="020F0502020204030204" pitchFamily="34" charset="0"/>
              </a:rPr>
              <a:t>災害発生</a:t>
            </a:r>
          </a:p>
        </p:txBody>
      </p:sp>
      <p:sp>
        <p:nvSpPr>
          <p:cNvPr id="12" name="Text Box 11"/>
          <p:cNvSpPr txBox="1">
            <a:spLocks noChangeArrowheads="1"/>
          </p:cNvSpPr>
          <p:nvPr/>
        </p:nvSpPr>
        <p:spPr bwMode="auto">
          <a:xfrm>
            <a:off x="5844540" y="5122297"/>
            <a:ext cx="2133600" cy="707886"/>
          </a:xfrm>
          <a:prstGeom prst="rect">
            <a:avLst/>
          </a:prstGeom>
          <a:solidFill>
            <a:srgbClr val="FFFFB3"/>
          </a:solidFill>
          <a:ln w="12700">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Calibri" panose="020F0502020204030204" pitchFamily="34" charset="0"/>
              </a:rPr>
              <a:t>再発防止対策なし</a:t>
            </a:r>
            <a:r>
              <a:rPr lang="en-US" altLang="ja-JP" sz="2000" dirty="0">
                <a:latin typeface="Calibri" panose="020F0502020204030204" pitchFamily="34" charset="0"/>
              </a:rPr>
              <a:t>or</a:t>
            </a:r>
            <a:r>
              <a:rPr lang="ja-JP" altLang="en-US" sz="2000" dirty="0">
                <a:latin typeface="Calibri" panose="020F0502020204030204" pitchFamily="34" charset="0"/>
              </a:rPr>
              <a:t>不十分</a:t>
            </a:r>
          </a:p>
        </p:txBody>
      </p:sp>
      <p:sp>
        <p:nvSpPr>
          <p:cNvPr id="13" name="Text Box 12"/>
          <p:cNvSpPr txBox="1">
            <a:spLocks noChangeArrowheads="1"/>
          </p:cNvSpPr>
          <p:nvPr/>
        </p:nvSpPr>
        <p:spPr bwMode="auto">
          <a:xfrm>
            <a:off x="5844540" y="1944412"/>
            <a:ext cx="1912620" cy="400110"/>
          </a:xfrm>
          <a:prstGeom prst="rect">
            <a:avLst/>
          </a:prstGeom>
          <a:solidFill>
            <a:srgbClr val="FFFFB3"/>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Calibri" panose="020F0502020204030204" pitchFamily="34" charset="0"/>
              </a:rPr>
              <a:t>再発防止対策</a:t>
            </a:r>
          </a:p>
        </p:txBody>
      </p:sp>
      <p:sp>
        <p:nvSpPr>
          <p:cNvPr id="14" name="Text Box 15"/>
          <p:cNvSpPr txBox="1">
            <a:spLocks noChangeArrowheads="1"/>
          </p:cNvSpPr>
          <p:nvPr/>
        </p:nvSpPr>
        <p:spPr bwMode="auto">
          <a:xfrm>
            <a:off x="8755380" y="2227739"/>
            <a:ext cx="2545080" cy="400110"/>
          </a:xfrm>
          <a:prstGeom prst="rect">
            <a:avLst/>
          </a:prstGeom>
          <a:solidFill>
            <a:schemeClr val="bg1"/>
          </a:solidFill>
          <a:ln w="19050">
            <a:solidFill>
              <a:srgbClr val="FF0000"/>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Calibri" panose="020F0502020204030204" pitchFamily="34" charset="0"/>
              </a:rPr>
              <a:t>老化（経年劣化）現象</a:t>
            </a:r>
          </a:p>
        </p:txBody>
      </p:sp>
      <p:sp>
        <p:nvSpPr>
          <p:cNvPr id="15" name="Line 16"/>
          <p:cNvSpPr>
            <a:spLocks noChangeShapeType="1"/>
          </p:cNvSpPr>
          <p:nvPr/>
        </p:nvSpPr>
        <p:spPr bwMode="auto">
          <a:xfrm>
            <a:off x="6416040" y="1752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 name="Text Box 18"/>
          <p:cNvSpPr txBox="1">
            <a:spLocks noChangeArrowheads="1"/>
          </p:cNvSpPr>
          <p:nvPr/>
        </p:nvSpPr>
        <p:spPr bwMode="auto">
          <a:xfrm>
            <a:off x="7894320" y="5909250"/>
            <a:ext cx="241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Calibri" panose="020F0502020204030204" pitchFamily="34" charset="0"/>
              </a:rPr>
              <a:t>無災害にホッとして</a:t>
            </a:r>
          </a:p>
        </p:txBody>
      </p:sp>
      <p:sp>
        <p:nvSpPr>
          <p:cNvPr id="17" name="Line 20"/>
          <p:cNvSpPr>
            <a:spLocks noChangeShapeType="1"/>
          </p:cNvSpPr>
          <p:nvPr/>
        </p:nvSpPr>
        <p:spPr bwMode="auto">
          <a:xfrm>
            <a:off x="8625840" y="1417320"/>
            <a:ext cx="457200" cy="0"/>
          </a:xfrm>
          <a:prstGeom prst="line">
            <a:avLst/>
          </a:prstGeom>
          <a:noFill/>
          <a:ln w="38100">
            <a:solidFill>
              <a:srgbClr val="FF4F4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8" name="Line 21"/>
          <p:cNvSpPr>
            <a:spLocks noChangeShapeType="1"/>
          </p:cNvSpPr>
          <p:nvPr/>
        </p:nvSpPr>
        <p:spPr bwMode="auto">
          <a:xfrm flipH="1">
            <a:off x="8557260" y="6461760"/>
            <a:ext cx="457200" cy="0"/>
          </a:xfrm>
          <a:prstGeom prst="line">
            <a:avLst/>
          </a:prstGeom>
          <a:noFill/>
          <a:ln w="38100">
            <a:solidFill>
              <a:srgbClr val="FF4F4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9" name="Text Box 25"/>
          <p:cNvSpPr txBox="1">
            <a:spLocks noChangeArrowheads="1"/>
          </p:cNvSpPr>
          <p:nvPr/>
        </p:nvSpPr>
        <p:spPr bwMode="auto">
          <a:xfrm>
            <a:off x="9083040" y="4373880"/>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solidFill>
                  <a:srgbClr val="FF0000"/>
                </a:solidFill>
                <a:latin typeface="Calibri" panose="020F0502020204030204" pitchFamily="34" charset="0"/>
              </a:rPr>
              <a:t>恐怖の合併症状</a:t>
            </a:r>
          </a:p>
        </p:txBody>
      </p:sp>
      <p:sp>
        <p:nvSpPr>
          <p:cNvPr id="20" name="テキスト ボックス 19"/>
          <p:cNvSpPr txBox="1">
            <a:spLocks noChangeArrowheads="1"/>
          </p:cNvSpPr>
          <p:nvPr/>
        </p:nvSpPr>
        <p:spPr bwMode="auto">
          <a:xfrm>
            <a:off x="10101897" y="5914608"/>
            <a:ext cx="1978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smtClean="0">
                <a:latin typeface="Calibri" panose="020F0502020204030204" pitchFamily="34" charset="0"/>
              </a:rPr>
              <a:t>  物損</a:t>
            </a:r>
            <a:endParaRPr lang="en-US" altLang="ja-JP" sz="2000" b="1" dirty="0" smtClean="0">
              <a:latin typeface="Calibri" panose="020F0502020204030204" pitchFamily="34" charset="0"/>
            </a:endParaRPr>
          </a:p>
          <a:p>
            <a:pPr eaLnBrk="1" hangingPunct="1"/>
            <a:r>
              <a:rPr lang="ja-JP" altLang="en-US" sz="2000" b="1" dirty="0" smtClean="0">
                <a:latin typeface="Calibri" panose="020F0502020204030204" pitchFamily="34" charset="0"/>
              </a:rPr>
              <a:t>ヒヤリハット</a:t>
            </a:r>
            <a:r>
              <a:rPr lang="ja-JP" altLang="en-US" sz="2000" b="1" dirty="0">
                <a:latin typeface="Calibri" panose="020F0502020204030204" pitchFamily="34" charset="0"/>
              </a:rPr>
              <a:t>など</a:t>
            </a:r>
          </a:p>
        </p:txBody>
      </p:sp>
      <p:pic>
        <p:nvPicPr>
          <p:cNvPr id="21" name="Picture 4"/>
          <p:cNvPicPr>
            <a:picLocks noChangeAspect="1" noChangeArrowheads="1"/>
          </p:cNvPicPr>
          <p:nvPr/>
        </p:nvPicPr>
        <p:blipFill>
          <a:blip r:embed="rId2" cstate="print"/>
          <a:srcRect/>
          <a:stretch>
            <a:fillRect/>
          </a:stretch>
        </p:blipFill>
        <p:spPr bwMode="auto">
          <a:xfrm>
            <a:off x="31275" y="1074702"/>
            <a:ext cx="5513863" cy="5730930"/>
          </a:xfrm>
          <a:prstGeom prst="rect">
            <a:avLst/>
          </a:prstGeom>
          <a:noFill/>
          <a:ln w="9525">
            <a:noFill/>
            <a:miter lim="800000"/>
            <a:headEnd/>
            <a:tailEnd/>
          </a:ln>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31547" flipH="1">
            <a:off x="3128829" y="279926"/>
            <a:ext cx="872042" cy="680447"/>
          </a:xfrm>
          <a:prstGeom prst="rect">
            <a:avLst/>
          </a:prstGeom>
        </p:spPr>
      </p:pic>
      <p:sp>
        <p:nvSpPr>
          <p:cNvPr id="23" name="テキスト ボックス 22"/>
          <p:cNvSpPr txBox="1"/>
          <p:nvPr/>
        </p:nvSpPr>
        <p:spPr>
          <a:xfrm>
            <a:off x="4051062" y="339290"/>
            <a:ext cx="2738357" cy="400110"/>
          </a:xfrm>
          <a:prstGeom prst="rect">
            <a:avLst/>
          </a:prstGeom>
          <a:noFill/>
        </p:spPr>
        <p:txBody>
          <a:bodyPr wrap="square" rtlCol="0">
            <a:spAutoFit/>
          </a:bodyPr>
          <a:lstStyle/>
          <a:p>
            <a:r>
              <a:rPr kumimoji="1" lang="ja-JP" altLang="en-US" sz="2000" dirty="0" smtClean="0">
                <a:latin typeface="富士ポップ" panose="040F0709000000000000" pitchFamily="49" charset="-128"/>
                <a:ea typeface="富士ポップ" panose="040F0709000000000000" pitchFamily="49" charset="-128"/>
              </a:rPr>
              <a:t>ゼロ災でいこうヨシ</a:t>
            </a:r>
            <a:r>
              <a:rPr kumimoji="1" lang="ja-JP" altLang="en-US" sz="2000" i="1" dirty="0" smtClean="0">
                <a:latin typeface="富士ポップ" panose="040F0709000000000000" pitchFamily="49" charset="-128"/>
                <a:ea typeface="富士ポップ" panose="040F0709000000000000" pitchFamily="49" charset="-128"/>
              </a:rPr>
              <a:t>！</a:t>
            </a:r>
            <a:endParaRPr kumimoji="1" lang="ja-JP" altLang="en-US" sz="2000" i="1" dirty="0">
              <a:latin typeface="富士ポップ" panose="040F0709000000000000" pitchFamily="49" charset="-128"/>
              <a:ea typeface="富士ポップ" panose="040F0709000000000000" pitchFamily="49" charset="-128"/>
            </a:endParaRPr>
          </a:p>
        </p:txBody>
      </p:sp>
      <p:sp>
        <p:nvSpPr>
          <p:cNvPr id="24" name="テキスト ボックス 23"/>
          <p:cNvSpPr txBox="1"/>
          <p:nvPr/>
        </p:nvSpPr>
        <p:spPr>
          <a:xfrm>
            <a:off x="431721" y="166959"/>
            <a:ext cx="2921079" cy="400110"/>
          </a:xfrm>
          <a:prstGeom prst="rect">
            <a:avLst/>
          </a:prstGeom>
          <a:noFill/>
        </p:spPr>
        <p:txBody>
          <a:bodyPr wrap="square" rtlCol="0">
            <a:spAutoFit/>
          </a:bodyPr>
          <a:lstStyle/>
          <a:p>
            <a:r>
              <a:rPr lang="ja-JP" altLang="en-US" sz="2000" dirty="0" smtClean="0">
                <a:latin typeface="富士ポップ" panose="040F0709000000000000" pitchFamily="49" charset="-128"/>
                <a:ea typeface="富士ポップ" panose="040F0709000000000000" pitchFamily="49" charset="-128"/>
              </a:rPr>
              <a:t>我が社は○年ゼロ災ダ</a:t>
            </a:r>
            <a:endParaRPr kumimoji="1" lang="ja-JP" altLang="en-US" sz="2000" dirty="0">
              <a:latin typeface="富士ポップ" panose="040F0709000000000000" pitchFamily="49" charset="-128"/>
              <a:ea typeface="富士ポップ" panose="040F0709000000000000" pitchFamily="49" charset="-128"/>
            </a:endParaRPr>
          </a:p>
        </p:txBody>
      </p:sp>
    </p:spTree>
    <p:extLst>
      <p:ext uri="{BB962C8B-B14F-4D97-AF65-F5344CB8AC3E}">
        <p14:creationId xmlns:p14="http://schemas.microsoft.com/office/powerpoint/2010/main" val="26005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580" y="5431536"/>
            <a:ext cx="10156405" cy="1138773"/>
          </a:xfrm>
          <a:prstGeom prst="rect">
            <a:avLst/>
          </a:prstGeom>
          <a:solidFill>
            <a:schemeClr val="bg1"/>
          </a:solidFill>
          <a:effectLst>
            <a:glow rad="228600">
              <a:schemeClr val="accent2">
                <a:satMod val="175000"/>
                <a:alpha val="40000"/>
              </a:schemeClr>
            </a:glow>
          </a:effectLst>
        </p:spPr>
        <p:txBody>
          <a:bodyPr wrap="square" rtlCol="0">
            <a:spAutoFit/>
          </a:bodyPr>
          <a:lstStyle/>
          <a:p>
            <a:pPr algn="ctr"/>
            <a:r>
              <a:rPr kumimoji="1" lang="ja-JP" altLang="en-US" sz="2800" dirty="0" smtClean="0"/>
              <a:t>　</a:t>
            </a:r>
            <a:r>
              <a:rPr kumimoji="1" lang="ja-JP" altLang="en-US" sz="2800" dirty="0" smtClean="0">
                <a:latin typeface="富士ポップ" panose="040F0709000000000000" pitchFamily="49" charset="-128"/>
                <a:ea typeface="富士ポップ" panose="040F0709000000000000" pitchFamily="49" charset="-128"/>
              </a:rPr>
              <a:t>私たちの財産保全と　社会の</a:t>
            </a:r>
            <a:r>
              <a:rPr lang="ja-JP" altLang="en-US" sz="2800" dirty="0" smtClean="0">
                <a:latin typeface="富士ポップ" panose="040F0709000000000000" pitchFamily="49" charset="-128"/>
                <a:ea typeface="富士ポップ" panose="040F0709000000000000" pitchFamily="49" charset="-128"/>
              </a:rPr>
              <a:t>インフラ整備は　調査測量から</a:t>
            </a:r>
            <a:endParaRPr lang="en-US" altLang="ja-JP" sz="2800" dirty="0" smtClean="0">
              <a:latin typeface="富士ポップ" panose="040F0709000000000000" pitchFamily="49" charset="-128"/>
              <a:ea typeface="富士ポップ" panose="040F0709000000000000" pitchFamily="49" charset="-128"/>
            </a:endParaRPr>
          </a:p>
          <a:p>
            <a:pPr algn="ctr"/>
            <a:endParaRPr lang="en-US" altLang="ja-JP" sz="1200" dirty="0" smtClean="0">
              <a:latin typeface="富士ポップ" panose="040F0709000000000000" pitchFamily="49" charset="-128"/>
              <a:ea typeface="富士ポップ" panose="040F0709000000000000" pitchFamily="49" charset="-128"/>
            </a:endParaRPr>
          </a:p>
          <a:p>
            <a:r>
              <a:rPr lang="ja-JP" altLang="en-US" sz="2800" dirty="0" smtClean="0">
                <a:latin typeface="富士ポップ" panose="040F0709000000000000" pitchFamily="49" charset="-128"/>
                <a:ea typeface="富士ポップ" panose="040F0709000000000000" pitchFamily="49" charset="-128"/>
              </a:rPr>
              <a:t>　　　　測量設計業協会の皆さんの“ゼロ災”を祈念します</a:t>
            </a:r>
            <a:endParaRPr kumimoji="1" lang="ja-JP" altLang="en-US" dirty="0">
              <a:latin typeface="富士ポップ" panose="040F0709000000000000" pitchFamily="49" charset="-128"/>
              <a:ea typeface="富士ポップ" panose="040F0709000000000000" pitchFamily="49" charset="-128"/>
            </a:endParaRPr>
          </a:p>
        </p:txBody>
      </p:sp>
      <p:sp>
        <p:nvSpPr>
          <p:cNvPr id="3" name="テキスト ボックス 2"/>
          <p:cNvSpPr txBox="1"/>
          <p:nvPr/>
        </p:nvSpPr>
        <p:spPr>
          <a:xfrm>
            <a:off x="347472" y="229798"/>
            <a:ext cx="7845552" cy="2462213"/>
          </a:xfrm>
          <a:prstGeom prst="rect">
            <a:avLst/>
          </a:prstGeom>
          <a:solidFill>
            <a:schemeClr val="bg1"/>
          </a:solidFill>
          <a:ln w="19050">
            <a:solidFill>
              <a:srgbClr val="0070C0"/>
            </a:solidFill>
          </a:ln>
          <a:effectLst>
            <a:outerShdw blurRad="50800" dist="38100" dir="2700000" algn="tl" rotWithShape="0">
              <a:prstClr val="black">
                <a:alpha val="40000"/>
              </a:prstClr>
            </a:outerShdw>
          </a:effectLst>
        </p:spPr>
        <p:txBody>
          <a:bodyPr wrap="square" rtlCol="0">
            <a:spAutoFit/>
          </a:bodyPr>
          <a:lstStyle/>
          <a:p>
            <a:r>
              <a:rPr kumimoji="1" lang="ja-JP" altLang="en-US" sz="2400" smtClean="0"/>
              <a:t>安全確保を</a:t>
            </a:r>
            <a:r>
              <a:rPr kumimoji="1" lang="ja-JP" altLang="en-US" sz="2400" dirty="0" smtClean="0"/>
              <a:t>　さらに確実なものにするには</a:t>
            </a:r>
            <a:endParaRPr kumimoji="1" lang="en-US" altLang="ja-JP" sz="2400" dirty="0" smtClean="0"/>
          </a:p>
          <a:p>
            <a:endParaRPr kumimoji="1" lang="en-US" altLang="ja-JP" sz="1000" dirty="0" smtClean="0"/>
          </a:p>
          <a:p>
            <a:r>
              <a:rPr lang="ja-JP" altLang="en-US" sz="2400" dirty="0" smtClean="0"/>
              <a:t>　・安全管理・活動の改善・定着化</a:t>
            </a:r>
            <a:endParaRPr lang="en-US" altLang="ja-JP" sz="2400" dirty="0" smtClean="0"/>
          </a:p>
          <a:p>
            <a:endParaRPr kumimoji="1" lang="en-US" altLang="ja-JP" sz="800" dirty="0" smtClean="0"/>
          </a:p>
          <a:p>
            <a:r>
              <a:rPr kumimoji="1" lang="ja-JP" altLang="en-US" sz="2400" dirty="0" smtClean="0"/>
              <a:t>　・ヒヤリ・ハット事例の活用</a:t>
            </a:r>
            <a:endParaRPr kumimoji="1" lang="en-US" altLang="ja-JP" sz="2400" dirty="0" smtClean="0"/>
          </a:p>
          <a:p>
            <a:endParaRPr kumimoji="1" lang="en-US" altLang="ja-JP" sz="800" dirty="0" smtClean="0"/>
          </a:p>
          <a:p>
            <a:r>
              <a:rPr lang="ja-JP" altLang="en-US" sz="2400" dirty="0" smtClean="0"/>
              <a:t>　・リスクアセスメントの実施</a:t>
            </a:r>
            <a:endParaRPr lang="en-US" altLang="ja-JP" sz="2400" dirty="0" smtClean="0"/>
          </a:p>
          <a:p>
            <a:endParaRPr lang="en-US" altLang="ja-JP" sz="800" dirty="0" smtClean="0"/>
          </a:p>
          <a:p>
            <a:r>
              <a:rPr kumimoji="1" lang="ja-JP" altLang="en-US" sz="2400" dirty="0" smtClean="0"/>
              <a:t>　・労働安全衛生マネジメントシステム（ＯＳＨＭＳ）の導入</a:t>
            </a:r>
            <a:endParaRPr kumimoji="1" lang="ja-JP" altLang="en-US" sz="2400" dirty="0"/>
          </a:p>
        </p:txBody>
      </p:sp>
      <p:sp>
        <p:nvSpPr>
          <p:cNvPr id="4" name="テキスト ボックス 3"/>
          <p:cNvSpPr txBox="1"/>
          <p:nvPr/>
        </p:nvSpPr>
        <p:spPr>
          <a:xfrm>
            <a:off x="5487806" y="1071490"/>
            <a:ext cx="6345936" cy="461665"/>
          </a:xfrm>
          <a:prstGeom prst="rect">
            <a:avLst/>
          </a:prstGeom>
          <a:solidFill>
            <a:schemeClr val="bg1"/>
          </a:solidFill>
          <a:ln w="19050">
            <a:solidFill>
              <a:srgbClr val="008000"/>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2400" dirty="0" smtClean="0"/>
              <a:t>労働安全コンサルタントが　お手伝い致します</a:t>
            </a:r>
            <a:endParaRPr kumimoji="1" lang="ja-JP" altLang="en-US" sz="2400" dirty="0"/>
          </a:p>
        </p:txBody>
      </p:sp>
      <p:sp>
        <p:nvSpPr>
          <p:cNvPr id="5" name="テキスト ボックス 4"/>
          <p:cNvSpPr txBox="1"/>
          <p:nvPr/>
        </p:nvSpPr>
        <p:spPr>
          <a:xfrm>
            <a:off x="10735056" y="6095262"/>
            <a:ext cx="1298448" cy="584775"/>
          </a:xfrm>
          <a:prstGeom prst="rect">
            <a:avLst/>
          </a:prstGeom>
          <a:noFill/>
        </p:spPr>
        <p:txBody>
          <a:bodyPr wrap="square" rtlCol="0">
            <a:spAutoFit/>
          </a:bodyPr>
          <a:lstStyle/>
          <a:p>
            <a:r>
              <a:rPr kumimoji="1" lang="ja-JP" altLang="en-US" sz="3200" dirty="0" smtClean="0">
                <a:solidFill>
                  <a:srgbClr val="FF0066"/>
                </a:solidFill>
                <a:latin typeface="HGP創英角ﾎﾟｯﾌﾟ体" panose="040B0A00000000000000" pitchFamily="50" charset="-128"/>
                <a:ea typeface="HGP創英角ﾎﾟｯﾌﾟ体" panose="040B0A00000000000000" pitchFamily="50" charset="-128"/>
              </a:rPr>
              <a:t>ＥＮＤ</a:t>
            </a:r>
            <a:endParaRPr kumimoji="1" lang="ja-JP" altLang="en-US" sz="3200" dirty="0">
              <a:solidFill>
                <a:srgbClr val="FF0066"/>
              </a:solidFill>
              <a:latin typeface="HGP創英角ﾎﾟｯﾌﾟ体" panose="040B0A00000000000000" pitchFamily="50" charset="-128"/>
              <a:ea typeface="HGP創英角ﾎﾟｯﾌﾟ体" panose="040B0A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003" y="3549500"/>
            <a:ext cx="1677316" cy="121827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048" y="3564080"/>
            <a:ext cx="1495044" cy="1289642"/>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9666" y="3242027"/>
            <a:ext cx="2752396" cy="165821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 y="3564183"/>
            <a:ext cx="1223314" cy="1242817"/>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3439" y="3540518"/>
            <a:ext cx="1582217" cy="1378269"/>
          </a:xfrm>
          <a:prstGeom prst="rect">
            <a:avLst/>
          </a:prstGeom>
        </p:spPr>
      </p:pic>
    </p:spTree>
    <p:extLst>
      <p:ext uri="{BB962C8B-B14F-4D97-AF65-F5344CB8AC3E}">
        <p14:creationId xmlns:p14="http://schemas.microsoft.com/office/powerpoint/2010/main" val="162309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4457" y="230922"/>
            <a:ext cx="5225143" cy="461665"/>
          </a:xfrm>
          <a:prstGeom prst="rect">
            <a:avLst/>
          </a:prstGeom>
          <a:noFill/>
        </p:spPr>
        <p:txBody>
          <a:bodyPr wrap="square" rtlCol="0">
            <a:spAutoFit/>
          </a:bodyPr>
          <a:lstStyle/>
          <a:p>
            <a:pPr algn="ctr"/>
            <a:r>
              <a:rPr kumimoji="1" lang="ja-JP" altLang="en-US" sz="2400" dirty="0" smtClean="0"/>
              <a:t>調査測量作業中の労働災害事例</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1196614915"/>
              </p:ext>
            </p:extLst>
          </p:nvPr>
        </p:nvGraphicFramePr>
        <p:xfrm>
          <a:off x="274320" y="905642"/>
          <a:ext cx="11649456" cy="5714650"/>
        </p:xfrm>
        <a:graphic>
          <a:graphicData uri="http://schemas.openxmlformats.org/drawingml/2006/table">
            <a:tbl>
              <a:tblPr firstRow="1" bandRow="1">
                <a:tableStyleId>{5940675A-B579-460E-94D1-54222C63F5DA}</a:tableStyleId>
              </a:tblPr>
              <a:tblGrid>
                <a:gridCol w="11649456"/>
              </a:tblGrid>
              <a:tr h="458209">
                <a:tc>
                  <a:txBody>
                    <a:bodyPr/>
                    <a:lstStyle/>
                    <a:p>
                      <a:r>
                        <a:rPr kumimoji="1" lang="ja-JP" altLang="en-US" sz="2000" dirty="0" smtClean="0"/>
                        <a:t>国道の斜面の測量中、バランスを崩して転落して重体。保護帽、転落防止用装具なし。</a:t>
                      </a:r>
                      <a:endParaRPr kumimoji="1" lang="ja-JP" altLang="en-US" sz="2000" b="1" dirty="0"/>
                    </a:p>
                  </a:txBody>
                  <a:tcPr/>
                </a:tc>
              </a:tr>
              <a:tr h="728421">
                <a:tc>
                  <a:txBody>
                    <a:bodyPr/>
                    <a:lstStyle/>
                    <a:p>
                      <a:r>
                        <a:rPr kumimoji="1" lang="ja-JP" altLang="en-US" sz="2000" dirty="0" smtClean="0"/>
                        <a:t>川底の地形を測量するために、川を２人で泳いで横断していて、１人が流され死亡。歩行横断可能な通常同様に歩行予定が、前日の雨で増水しており（最深部で約３ｍ）予想以上に深く、泳がざるを得なかった。</a:t>
                      </a:r>
                      <a:endParaRPr kumimoji="1" lang="ja-JP" altLang="en-US" sz="2000" b="1" dirty="0"/>
                    </a:p>
                  </a:txBody>
                  <a:tcPr/>
                </a:tc>
              </a:tr>
              <a:tr h="728420">
                <a:tc>
                  <a:txBody>
                    <a:bodyPr/>
                    <a:lstStyle/>
                    <a:p>
                      <a:r>
                        <a:rPr kumimoji="1" lang="ja-JP" altLang="en-US" sz="2000" dirty="0" smtClean="0"/>
                        <a:t>山間地で地形踏査歩行中、岩場で足を滑らせ隣の岩に着地しようとしたが、岩と岩の間に隙間があり、そこに転落して重症。</a:t>
                      </a:r>
                      <a:endParaRPr kumimoji="1" lang="ja-JP" altLang="en-US" sz="2000" b="1" dirty="0"/>
                    </a:p>
                  </a:txBody>
                  <a:tcPr/>
                </a:tc>
              </a:tr>
              <a:tr h="426823">
                <a:tc>
                  <a:txBody>
                    <a:bodyPr/>
                    <a:lstStyle/>
                    <a:p>
                      <a:r>
                        <a:rPr kumimoji="1" lang="ja-JP" altLang="en-US" sz="2000" dirty="0" smtClean="0"/>
                        <a:t>作業終了して林道へ移動中、崩壊跡地の急斜面で滑り、滑落して重症。</a:t>
                      </a:r>
                      <a:endParaRPr kumimoji="1" lang="ja-JP" altLang="en-US" sz="2000" b="1" dirty="0"/>
                    </a:p>
                  </a:txBody>
                  <a:tcPr/>
                </a:tc>
              </a:tr>
              <a:tr h="747363">
                <a:tc>
                  <a:txBody>
                    <a:bodyPr/>
                    <a:lstStyle/>
                    <a:p>
                      <a:r>
                        <a:rPr kumimoji="1" lang="ja-JP" altLang="en-US" sz="2000" dirty="0" smtClean="0"/>
                        <a:t>河川の土砂の堆積量を３人で測量のため、船外機付きゴムボートで移動中、左岸側から突き出た長さ１０ｍ</a:t>
                      </a:r>
                      <a:r>
                        <a:rPr kumimoji="1" lang="en-US" altLang="ja-JP" sz="2000" dirty="0" smtClean="0"/>
                        <a:t>(</a:t>
                      </a:r>
                      <a:r>
                        <a:rPr kumimoji="1" lang="ja-JP" altLang="en-US" sz="2000" dirty="0" smtClean="0"/>
                        <a:t>直径４０</a:t>
                      </a:r>
                      <a:r>
                        <a:rPr kumimoji="1" lang="en-US" altLang="ja-JP" sz="2000" dirty="0" smtClean="0"/>
                        <a:t>cm)</a:t>
                      </a:r>
                      <a:r>
                        <a:rPr kumimoji="1" lang="ja-JP" altLang="en-US" sz="2000" dirty="0" smtClean="0"/>
                        <a:t>の倒木の枝に当たった反動で、被災者のみが川に投げ出され溺死。ライフジャケット着用。</a:t>
                      </a:r>
                      <a:endParaRPr kumimoji="1" lang="ja-JP" altLang="en-US" sz="2000" b="1" dirty="0"/>
                    </a:p>
                  </a:txBody>
                  <a:tcPr/>
                </a:tc>
              </a:tr>
              <a:tr h="449451">
                <a:tc>
                  <a:txBody>
                    <a:bodyPr/>
                    <a:lstStyle/>
                    <a:p>
                      <a:r>
                        <a:rPr kumimoji="1" lang="ja-JP" altLang="en-US" sz="2000" dirty="0" smtClean="0"/>
                        <a:t>道路内の脇で測量中、トランシットマンが車にはねられ死亡。カラーコーンを２個配置。交通誘導なし。</a:t>
                      </a:r>
                      <a:endParaRPr kumimoji="1" lang="ja-JP" altLang="en-US" sz="2000" b="1" dirty="0"/>
                    </a:p>
                  </a:txBody>
                  <a:tcPr/>
                </a:tc>
              </a:tr>
              <a:tr h="725321">
                <a:tc>
                  <a:txBody>
                    <a:bodyPr/>
                    <a:lstStyle/>
                    <a:p>
                      <a:r>
                        <a:rPr kumimoji="1" lang="ja-JP" altLang="en-US" sz="2000" dirty="0" smtClean="0"/>
                        <a:t>トラッククレーンで、ボーリング用鋼管を荷台から降ろす作業中、吊荷の重さでトラックが傾き、荷台上の被災者と鋼管が地上に落下した際、上から落ちてきた鋼管に胸を挟まれて死亡。</a:t>
                      </a:r>
                      <a:endParaRPr kumimoji="1" lang="ja-JP" altLang="en-US" sz="2000" b="1" dirty="0"/>
                    </a:p>
                  </a:txBody>
                  <a:tcPr/>
                </a:tc>
              </a:tr>
              <a:tr h="725321">
                <a:tc>
                  <a:txBody>
                    <a:bodyPr/>
                    <a:lstStyle/>
                    <a:p>
                      <a:r>
                        <a:rPr kumimoji="1" lang="ja-JP" altLang="en-US" sz="2000" b="0" dirty="0" smtClean="0"/>
                        <a:t>ボーリング作業中、ボーリングのワイヤーが絡まり、ウインチで巻上げながら解こうとしたところ、急に解けて指を挟まれ切断。後遺障害。</a:t>
                      </a:r>
                      <a:endParaRPr kumimoji="1" lang="ja-JP" altLang="en-US" sz="2000" b="0" dirty="0"/>
                    </a:p>
                  </a:txBody>
                  <a:tcPr/>
                </a:tc>
              </a:tr>
              <a:tr h="725321">
                <a:tc>
                  <a:txBody>
                    <a:bodyPr/>
                    <a:lstStyle/>
                    <a:p>
                      <a:r>
                        <a:rPr kumimoji="1" lang="ja-JP" altLang="en-US" sz="2000" b="0" dirty="0" smtClean="0"/>
                        <a:t>技術部門の統括者が担当技術者業務にも従事していた。さらに発注者からの要求等で、他の業務も担当して業務量が膨大となり、時間外労働が長期化して過労死に至った。</a:t>
                      </a:r>
                      <a:endParaRPr kumimoji="1" lang="ja-JP" altLang="en-US" sz="2000" b="0" dirty="0"/>
                    </a:p>
                  </a:txBody>
                  <a:tcPr/>
                </a:tc>
              </a:tr>
            </a:tbl>
          </a:graphicData>
        </a:graphic>
      </p:graphicFrame>
    </p:spTree>
    <p:extLst>
      <p:ext uri="{BB962C8B-B14F-4D97-AF65-F5344CB8AC3E}">
        <p14:creationId xmlns:p14="http://schemas.microsoft.com/office/powerpoint/2010/main" val="12200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13" y="1668268"/>
            <a:ext cx="2159000" cy="19939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3" y="4348509"/>
            <a:ext cx="2159000" cy="2159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998" y="1665053"/>
            <a:ext cx="2162215" cy="216221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909" y="4465839"/>
            <a:ext cx="2617278" cy="2296291"/>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162" y="1243384"/>
            <a:ext cx="2466975" cy="1847850"/>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2369" y="3196583"/>
            <a:ext cx="2204892" cy="3481408"/>
          </a:xfrm>
          <a:prstGeom prst="rect">
            <a:avLst/>
          </a:prstGeom>
        </p:spPr>
      </p:pic>
      <p:sp>
        <p:nvSpPr>
          <p:cNvPr id="9" name="テキスト ボックス 8"/>
          <p:cNvSpPr txBox="1"/>
          <p:nvPr/>
        </p:nvSpPr>
        <p:spPr>
          <a:xfrm rot="241969">
            <a:off x="2002962" y="443358"/>
            <a:ext cx="9638643" cy="461665"/>
          </a:xfrm>
          <a:prstGeom prst="rect">
            <a:avLst/>
          </a:prstGeom>
          <a:noFill/>
        </p:spPr>
        <p:txBody>
          <a:bodyPr wrap="square" rtlCol="0">
            <a:spAutoFit/>
          </a:bodyPr>
          <a:lstStyle/>
          <a:p>
            <a:r>
              <a:rPr kumimoji="1" lang="ja-JP" altLang="en-US" sz="2400" dirty="0" smtClean="0"/>
              <a:t>調査測量技術の進歩により、作業従事者</a:t>
            </a:r>
            <a:r>
              <a:rPr lang="ja-JP" altLang="en-US" sz="2400" dirty="0"/>
              <a:t>の</a:t>
            </a:r>
            <a:r>
              <a:rPr kumimoji="1" lang="ja-JP" altLang="en-US" sz="2400" dirty="0" smtClean="0"/>
              <a:t>危険遭遇頻度は減少したが</a:t>
            </a:r>
            <a:endParaRPr kumimoji="1" lang="ja-JP" altLang="en-US" sz="2400" dirty="0"/>
          </a:p>
        </p:txBody>
      </p:sp>
      <p:sp>
        <p:nvSpPr>
          <p:cNvPr id="10" name="テキスト ボックス 9"/>
          <p:cNvSpPr txBox="1"/>
          <p:nvPr/>
        </p:nvSpPr>
        <p:spPr>
          <a:xfrm>
            <a:off x="547104" y="854591"/>
            <a:ext cx="5745209" cy="523220"/>
          </a:xfrm>
          <a:prstGeom prst="rect">
            <a:avLst/>
          </a:prstGeom>
          <a:noFill/>
        </p:spPr>
        <p:txBody>
          <a:bodyPr wrap="square" rtlCol="0">
            <a:spAutoFit/>
          </a:bodyPr>
          <a:lstStyle/>
          <a:p>
            <a:r>
              <a:rPr kumimoji="1" lang="ja-JP" altLang="en-US" sz="2800" dirty="0" smtClean="0">
                <a:solidFill>
                  <a:srgbClr val="FF0000"/>
                </a:solidFill>
              </a:rPr>
              <a:t>それでも、現場は危険が　いっぱい</a:t>
            </a:r>
            <a:endParaRPr kumimoji="1" lang="ja-JP" altLang="en-US" sz="2800" dirty="0">
              <a:solidFill>
                <a:srgbClr val="FF0000"/>
              </a:solidFill>
            </a:endParaRPr>
          </a:p>
        </p:txBody>
      </p:sp>
      <p:sp>
        <p:nvSpPr>
          <p:cNvPr id="11" name="テキスト ボックス 10"/>
          <p:cNvSpPr txBox="1"/>
          <p:nvPr/>
        </p:nvSpPr>
        <p:spPr>
          <a:xfrm>
            <a:off x="376038" y="3811108"/>
            <a:ext cx="3252864" cy="400110"/>
          </a:xfrm>
          <a:prstGeom prst="rect">
            <a:avLst/>
          </a:prstGeom>
          <a:noFill/>
        </p:spPr>
        <p:txBody>
          <a:bodyPr wrap="square" rtlCol="0">
            <a:spAutoFit/>
          </a:bodyPr>
          <a:lstStyle/>
          <a:p>
            <a:r>
              <a:rPr kumimoji="1" lang="ja-JP" altLang="en-US" sz="2000" dirty="0" smtClean="0"/>
              <a:t>現場に行く量は減少した</a:t>
            </a:r>
            <a:endParaRPr kumimoji="1" lang="ja-JP" altLang="en-US" sz="2000" dirty="0"/>
          </a:p>
        </p:txBody>
      </p:sp>
      <p:sp>
        <p:nvSpPr>
          <p:cNvPr id="12" name="テキスト ボックス 11"/>
          <p:cNvSpPr txBox="1"/>
          <p:nvPr/>
        </p:nvSpPr>
        <p:spPr>
          <a:xfrm>
            <a:off x="5953252" y="1665053"/>
            <a:ext cx="1769036" cy="1323439"/>
          </a:xfrm>
          <a:prstGeom prst="rect">
            <a:avLst/>
          </a:prstGeom>
          <a:noFill/>
        </p:spPr>
        <p:txBody>
          <a:bodyPr wrap="square" rtlCol="0">
            <a:spAutoFit/>
          </a:bodyPr>
          <a:lstStyle/>
          <a:p>
            <a:r>
              <a:rPr kumimoji="1" lang="ja-JP" altLang="en-US" sz="2000" dirty="0" smtClean="0"/>
              <a:t>山間部や原</a:t>
            </a:r>
            <a:endParaRPr kumimoji="1" lang="en-US" altLang="ja-JP" sz="2000" dirty="0" smtClean="0"/>
          </a:p>
          <a:p>
            <a:r>
              <a:rPr kumimoji="1" lang="ja-JP" altLang="en-US" sz="2000" dirty="0" smtClean="0"/>
              <a:t>野には昔な</a:t>
            </a:r>
            <a:endParaRPr kumimoji="1" lang="en-US" altLang="ja-JP" sz="2000" dirty="0" smtClean="0"/>
          </a:p>
          <a:p>
            <a:r>
              <a:rPr kumimoji="1" lang="ja-JP" altLang="en-US" sz="2000" dirty="0" err="1" smtClean="0"/>
              <a:t>がらの</a:t>
            </a:r>
            <a:r>
              <a:rPr kumimoji="1" lang="ja-JP" altLang="en-US" sz="2000" dirty="0" smtClean="0"/>
              <a:t>危険が</a:t>
            </a:r>
            <a:endParaRPr kumimoji="1" lang="en-US" altLang="ja-JP" sz="2000" dirty="0" smtClean="0"/>
          </a:p>
          <a:p>
            <a:r>
              <a:rPr lang="ja-JP" altLang="en-US" sz="2000" dirty="0" smtClean="0"/>
              <a:t>いっぱ</a:t>
            </a:r>
            <a:r>
              <a:rPr lang="ja-JP" altLang="en-US" sz="2000" dirty="0"/>
              <a:t>い</a:t>
            </a:r>
            <a:endParaRPr kumimoji="1" lang="ja-JP" altLang="en-US" sz="2000" dirty="0"/>
          </a:p>
        </p:txBody>
      </p:sp>
      <p:sp>
        <p:nvSpPr>
          <p:cNvPr id="13" name="テキスト ボックス 12"/>
          <p:cNvSpPr txBox="1"/>
          <p:nvPr/>
        </p:nvSpPr>
        <p:spPr>
          <a:xfrm>
            <a:off x="6728129" y="4211218"/>
            <a:ext cx="1315472" cy="1631216"/>
          </a:xfrm>
          <a:prstGeom prst="rect">
            <a:avLst/>
          </a:prstGeom>
          <a:noFill/>
        </p:spPr>
        <p:txBody>
          <a:bodyPr wrap="square" rtlCol="0">
            <a:spAutoFit/>
          </a:bodyPr>
          <a:lstStyle/>
          <a:p>
            <a:r>
              <a:rPr kumimoji="1" lang="ja-JP" altLang="en-US" sz="2000" dirty="0" smtClean="0"/>
              <a:t>道路沿いや街中では第三者からの危害が</a:t>
            </a:r>
            <a:endParaRPr kumimoji="1" lang="ja-JP" altLang="en-US" sz="2000" dirty="0"/>
          </a:p>
        </p:txBody>
      </p:sp>
      <p:sp>
        <p:nvSpPr>
          <p:cNvPr id="14" name="テキスト ボックス 13"/>
          <p:cNvSpPr txBox="1"/>
          <p:nvPr/>
        </p:nvSpPr>
        <p:spPr>
          <a:xfrm>
            <a:off x="10592005" y="4431222"/>
            <a:ext cx="1534332" cy="2246769"/>
          </a:xfrm>
          <a:prstGeom prst="rect">
            <a:avLst/>
          </a:prstGeom>
          <a:noFill/>
        </p:spPr>
        <p:txBody>
          <a:bodyPr wrap="square" rtlCol="0">
            <a:spAutoFit/>
          </a:bodyPr>
          <a:lstStyle/>
          <a:p>
            <a:r>
              <a:rPr kumimoji="1" lang="ja-JP" altLang="en-US" sz="2000" dirty="0" smtClean="0"/>
              <a:t>大規模調査では安全対策進んだが、小規模調査では依然として昔ながらの部分が</a:t>
            </a:r>
            <a:endParaRPr kumimoji="1" lang="ja-JP" altLang="en-US" sz="2000" dirty="0"/>
          </a:p>
        </p:txBody>
      </p:sp>
      <p:sp>
        <p:nvSpPr>
          <p:cNvPr id="15" name="テキスト ボックス 14"/>
          <p:cNvSpPr txBox="1"/>
          <p:nvPr/>
        </p:nvSpPr>
        <p:spPr>
          <a:xfrm>
            <a:off x="10591176" y="1873144"/>
            <a:ext cx="1472081" cy="1323439"/>
          </a:xfrm>
          <a:prstGeom prst="rect">
            <a:avLst/>
          </a:prstGeom>
          <a:noFill/>
        </p:spPr>
        <p:txBody>
          <a:bodyPr wrap="square" rtlCol="0">
            <a:spAutoFit/>
          </a:bodyPr>
          <a:lstStyle/>
          <a:p>
            <a:r>
              <a:rPr kumimoji="1" lang="ja-JP" altLang="en-US" sz="2000" dirty="0" smtClean="0"/>
              <a:t>装備は進歩したが、超危険は変わらない</a:t>
            </a:r>
            <a:endParaRPr kumimoji="1" lang="ja-JP" altLang="en-US" sz="2000" dirty="0"/>
          </a:p>
        </p:txBody>
      </p:sp>
      <p:sp>
        <p:nvSpPr>
          <p:cNvPr id="16" name="テキスト ボックス 15"/>
          <p:cNvSpPr txBox="1"/>
          <p:nvPr/>
        </p:nvSpPr>
        <p:spPr>
          <a:xfrm>
            <a:off x="3707670" y="4079926"/>
            <a:ext cx="1302105" cy="1631216"/>
          </a:xfrm>
          <a:prstGeom prst="rect">
            <a:avLst/>
          </a:prstGeom>
          <a:noFill/>
        </p:spPr>
        <p:txBody>
          <a:bodyPr wrap="square" rtlCol="0">
            <a:spAutoFit/>
          </a:bodyPr>
          <a:lstStyle/>
          <a:p>
            <a:r>
              <a:rPr lang="ja-JP" altLang="en-US" sz="2000" dirty="0" smtClean="0"/>
              <a:t>作業量は</a:t>
            </a:r>
            <a:endParaRPr lang="en-US" altLang="ja-JP" sz="2000" dirty="0" smtClean="0"/>
          </a:p>
          <a:p>
            <a:r>
              <a:rPr lang="ja-JP" altLang="en-US" sz="2000" dirty="0" smtClean="0"/>
              <a:t>過少に</a:t>
            </a:r>
            <a:endParaRPr lang="en-US" altLang="ja-JP" sz="2000" dirty="0" smtClean="0"/>
          </a:p>
          <a:p>
            <a:r>
              <a:rPr lang="ja-JP" altLang="en-US" sz="2000" dirty="0" smtClean="0"/>
              <a:t>評価され、</a:t>
            </a:r>
            <a:endParaRPr lang="en-US" altLang="ja-JP" sz="2000" dirty="0" smtClean="0"/>
          </a:p>
          <a:p>
            <a:r>
              <a:rPr lang="ja-JP" altLang="en-US" sz="2000" dirty="0" smtClean="0"/>
              <a:t>長時間作</a:t>
            </a:r>
            <a:endParaRPr lang="en-US" altLang="ja-JP" sz="2000" dirty="0" smtClean="0"/>
          </a:p>
          <a:p>
            <a:r>
              <a:rPr lang="ja-JP" altLang="en-US" sz="2000" dirty="0" smtClean="0"/>
              <a:t>業に</a:t>
            </a:r>
            <a:endParaRPr kumimoji="1" lang="ja-JP" altLang="en-US" sz="2000" dirty="0"/>
          </a:p>
        </p:txBody>
      </p:sp>
    </p:spTree>
    <p:extLst>
      <p:ext uri="{BB962C8B-B14F-4D97-AF65-F5344CB8AC3E}">
        <p14:creationId xmlns:p14="http://schemas.microsoft.com/office/powerpoint/2010/main" val="289676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rot="363960">
            <a:off x="474871" y="590444"/>
            <a:ext cx="3527413" cy="2837005"/>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rot="378756">
            <a:off x="753273" y="708686"/>
            <a:ext cx="3280410" cy="2616101"/>
          </a:xfrm>
          <a:prstGeom prst="rect">
            <a:avLst/>
          </a:prstGeom>
          <a:noFill/>
        </p:spPr>
        <p:txBody>
          <a:bodyPr wrap="square" rtlCol="0">
            <a:spAutoFit/>
          </a:bodyPr>
          <a:lstStyle/>
          <a:p>
            <a:r>
              <a:rPr kumimoji="1" lang="ja-JP" altLang="en-US" sz="2400" dirty="0" smtClean="0"/>
              <a:t>崖・斜面の上端部</a:t>
            </a:r>
            <a:endParaRPr kumimoji="1" lang="en-US" altLang="ja-JP" sz="2400" dirty="0" smtClean="0"/>
          </a:p>
          <a:p>
            <a:r>
              <a:rPr lang="ja-JP" altLang="en-US" sz="2000" dirty="0" smtClean="0"/>
              <a:t>　（オーバーハングも）</a:t>
            </a:r>
            <a:endParaRPr kumimoji="1" lang="en-US" altLang="ja-JP" sz="2000" dirty="0" smtClean="0"/>
          </a:p>
          <a:p>
            <a:r>
              <a:rPr kumimoji="1" lang="ja-JP" altLang="en-US" sz="2400" dirty="0" smtClean="0"/>
              <a:t>ビルや家屋の上端部</a:t>
            </a:r>
            <a:endParaRPr kumimoji="1" lang="en-US" altLang="ja-JP" sz="2400" dirty="0" smtClean="0"/>
          </a:p>
          <a:p>
            <a:r>
              <a:rPr kumimoji="1" lang="ja-JP" altLang="en-US" sz="2400" dirty="0" smtClean="0"/>
              <a:t>構造物の上端部</a:t>
            </a:r>
            <a:endParaRPr kumimoji="1" lang="en-US" altLang="ja-JP" sz="2400" dirty="0" smtClean="0"/>
          </a:p>
          <a:p>
            <a:r>
              <a:rPr kumimoji="1" lang="ja-JP" altLang="en-US" sz="2400" dirty="0" smtClean="0"/>
              <a:t>地面掘削部の縁辺部</a:t>
            </a:r>
            <a:endParaRPr kumimoji="1" lang="en-US" altLang="ja-JP" sz="2400" dirty="0" smtClean="0"/>
          </a:p>
          <a:p>
            <a:r>
              <a:rPr lang="ja-JP" altLang="en-US" sz="2400" dirty="0"/>
              <a:t>様々</a:t>
            </a:r>
            <a:r>
              <a:rPr lang="ja-JP" altLang="en-US" sz="2400" dirty="0" smtClean="0"/>
              <a:t>な開口部</a:t>
            </a:r>
            <a:endParaRPr lang="en-US" altLang="ja-JP" sz="2400" dirty="0" smtClean="0"/>
          </a:p>
          <a:p>
            <a:r>
              <a:rPr kumimoji="1" lang="ja-JP" altLang="en-US" sz="2400" dirty="0"/>
              <a:t>様々</a:t>
            </a:r>
            <a:r>
              <a:rPr kumimoji="1" lang="ja-JP" altLang="en-US" sz="2400" dirty="0" smtClean="0"/>
              <a:t>な</a:t>
            </a:r>
            <a:r>
              <a:rPr kumimoji="1" lang="ja-JP" altLang="en-US" sz="2400" dirty="0"/>
              <a:t>高所</a:t>
            </a:r>
          </a:p>
        </p:txBody>
      </p:sp>
      <p:sp>
        <p:nvSpPr>
          <p:cNvPr id="4" name="角丸四角形 3"/>
          <p:cNvSpPr/>
          <p:nvPr/>
        </p:nvSpPr>
        <p:spPr>
          <a:xfrm>
            <a:off x="4452108" y="412008"/>
            <a:ext cx="2982403" cy="2136777"/>
          </a:xfrm>
          <a:prstGeom prst="roundRect">
            <a:avLst/>
          </a:prstGeom>
          <a:solidFill>
            <a:schemeClr val="bg1"/>
          </a:solidFill>
          <a:ln>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594682" y="2701990"/>
            <a:ext cx="1837944" cy="1757434"/>
          </a:xfrm>
          <a:prstGeom prst="round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rot="720012">
            <a:off x="7840676" y="639039"/>
            <a:ext cx="1979711" cy="1277277"/>
          </a:xfrm>
          <a:prstGeom prst="round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rot="720077">
            <a:off x="2854430" y="4907672"/>
            <a:ext cx="1388584" cy="1443008"/>
          </a:xfrm>
          <a:prstGeom prst="roundRect">
            <a:avLst/>
          </a:prstGeom>
          <a:solidFill>
            <a:schemeClr val="bg1"/>
          </a:solidFill>
          <a:ln>
            <a:solidFill>
              <a:srgbClr val="A500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060017" y="5565724"/>
            <a:ext cx="1540764" cy="994231"/>
          </a:xfrm>
          <a:prstGeom prst="roundRect">
            <a:avLst/>
          </a:prstGeom>
          <a:solidFill>
            <a:schemeClr val="bg1"/>
          </a:solidFill>
          <a:ln>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198851" y="904662"/>
            <a:ext cx="1557786" cy="1391880"/>
          </a:xfrm>
          <a:prstGeom prst="roundRect">
            <a:avLst/>
          </a:prstGeom>
          <a:solidFill>
            <a:schemeClr val="bg1"/>
          </a:solidFill>
          <a:ln>
            <a:solidFill>
              <a:srgbClr val="A500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368616" y="1001527"/>
            <a:ext cx="1650492" cy="1200329"/>
          </a:xfrm>
          <a:prstGeom prst="rect">
            <a:avLst/>
          </a:prstGeom>
          <a:noFill/>
        </p:spPr>
        <p:txBody>
          <a:bodyPr wrap="square" rtlCol="0">
            <a:spAutoFit/>
          </a:bodyPr>
          <a:lstStyle/>
          <a:p>
            <a:r>
              <a:rPr kumimoji="1" lang="ja-JP" altLang="en-US" sz="2400" dirty="0" smtClean="0"/>
              <a:t>土石流</a:t>
            </a:r>
            <a:endParaRPr kumimoji="1" lang="en-US" altLang="ja-JP" sz="2400" dirty="0" smtClean="0"/>
          </a:p>
          <a:p>
            <a:r>
              <a:rPr lang="ja-JP" altLang="en-US" sz="2400" dirty="0" smtClean="0"/>
              <a:t>がけ崩れ</a:t>
            </a:r>
            <a:endParaRPr lang="en-US" altLang="ja-JP" sz="2400" dirty="0" smtClean="0"/>
          </a:p>
          <a:p>
            <a:r>
              <a:rPr kumimoji="1" lang="ja-JP" altLang="en-US" sz="2400" dirty="0" smtClean="0"/>
              <a:t>地すべり</a:t>
            </a:r>
            <a:endParaRPr kumimoji="1" lang="ja-JP" altLang="en-US" sz="2400" dirty="0"/>
          </a:p>
        </p:txBody>
      </p:sp>
      <p:sp>
        <p:nvSpPr>
          <p:cNvPr id="11" name="テキスト ボックス 10"/>
          <p:cNvSpPr txBox="1"/>
          <p:nvPr/>
        </p:nvSpPr>
        <p:spPr>
          <a:xfrm>
            <a:off x="6161127" y="5635665"/>
            <a:ext cx="1412748" cy="830997"/>
          </a:xfrm>
          <a:prstGeom prst="rect">
            <a:avLst/>
          </a:prstGeom>
          <a:noFill/>
        </p:spPr>
        <p:txBody>
          <a:bodyPr wrap="square" rtlCol="0">
            <a:spAutoFit/>
          </a:bodyPr>
          <a:lstStyle/>
          <a:p>
            <a:r>
              <a:rPr kumimoji="1" lang="ja-JP" altLang="en-US" sz="2400" dirty="0" smtClean="0"/>
              <a:t>獣</a:t>
            </a:r>
            <a:endParaRPr kumimoji="1" lang="en-US" altLang="ja-JP" sz="2400" dirty="0" smtClean="0"/>
          </a:p>
          <a:p>
            <a:r>
              <a:rPr lang="ja-JP" altLang="en-US" sz="2400" dirty="0"/>
              <a:t>ハンタ</a:t>
            </a:r>
            <a:r>
              <a:rPr lang="ja-JP" altLang="en-US" sz="2400" dirty="0" smtClean="0"/>
              <a:t>ー</a:t>
            </a:r>
            <a:endParaRPr kumimoji="1" lang="ja-JP" altLang="en-US" sz="2400" dirty="0"/>
          </a:p>
        </p:txBody>
      </p:sp>
      <p:sp>
        <p:nvSpPr>
          <p:cNvPr id="12" name="テキスト ボックス 11"/>
          <p:cNvSpPr txBox="1"/>
          <p:nvPr/>
        </p:nvSpPr>
        <p:spPr>
          <a:xfrm rot="755177">
            <a:off x="3019175" y="5044262"/>
            <a:ext cx="1078992" cy="1200329"/>
          </a:xfrm>
          <a:prstGeom prst="rect">
            <a:avLst/>
          </a:prstGeom>
          <a:noFill/>
        </p:spPr>
        <p:txBody>
          <a:bodyPr wrap="square" rtlCol="0">
            <a:spAutoFit/>
          </a:bodyPr>
          <a:lstStyle/>
          <a:p>
            <a:r>
              <a:rPr kumimoji="1" lang="ja-JP" altLang="en-US" sz="2400" dirty="0" smtClean="0"/>
              <a:t>マムシ</a:t>
            </a:r>
            <a:endParaRPr kumimoji="1" lang="en-US" altLang="ja-JP" sz="2400" dirty="0" smtClean="0"/>
          </a:p>
          <a:p>
            <a:r>
              <a:rPr lang="ja-JP" altLang="en-US" sz="2400" dirty="0" smtClean="0"/>
              <a:t>蜂</a:t>
            </a:r>
            <a:endParaRPr lang="en-US" altLang="ja-JP" sz="2400" dirty="0" smtClean="0"/>
          </a:p>
          <a:p>
            <a:r>
              <a:rPr kumimoji="1" lang="ja-JP" altLang="en-US" sz="2400" dirty="0"/>
              <a:t>毒虫</a:t>
            </a:r>
          </a:p>
        </p:txBody>
      </p:sp>
      <p:sp>
        <p:nvSpPr>
          <p:cNvPr id="13" name="テキスト ボックス 12"/>
          <p:cNvSpPr txBox="1"/>
          <p:nvPr/>
        </p:nvSpPr>
        <p:spPr>
          <a:xfrm>
            <a:off x="7787979" y="2865309"/>
            <a:ext cx="1773936" cy="1569660"/>
          </a:xfrm>
          <a:prstGeom prst="rect">
            <a:avLst/>
          </a:prstGeom>
          <a:noFill/>
        </p:spPr>
        <p:txBody>
          <a:bodyPr wrap="square" rtlCol="0">
            <a:spAutoFit/>
          </a:bodyPr>
          <a:lstStyle/>
          <a:p>
            <a:r>
              <a:rPr kumimoji="1" lang="ja-JP" altLang="en-US" sz="2400" dirty="0" smtClean="0"/>
              <a:t>雷</a:t>
            </a:r>
            <a:endParaRPr kumimoji="1" lang="en-US" altLang="ja-JP" sz="2400" dirty="0" smtClean="0"/>
          </a:p>
          <a:p>
            <a:r>
              <a:rPr lang="ja-JP" altLang="en-US" sz="2400" dirty="0" smtClean="0"/>
              <a:t>竜巻・強風</a:t>
            </a:r>
            <a:endParaRPr lang="en-US" altLang="ja-JP" sz="2400" dirty="0" smtClean="0"/>
          </a:p>
          <a:p>
            <a:r>
              <a:rPr kumimoji="1" lang="ja-JP" altLang="en-US" sz="2400" dirty="0" smtClean="0"/>
              <a:t>ゲリラ豪雨</a:t>
            </a:r>
            <a:endParaRPr kumimoji="1" lang="en-US" altLang="ja-JP" sz="2400" dirty="0" smtClean="0"/>
          </a:p>
          <a:p>
            <a:r>
              <a:rPr lang="ja-JP" altLang="en-US" sz="2400" dirty="0"/>
              <a:t>積雪</a:t>
            </a:r>
            <a:endParaRPr kumimoji="1" lang="ja-JP" altLang="en-US" sz="2400" dirty="0"/>
          </a:p>
        </p:txBody>
      </p:sp>
      <p:sp>
        <p:nvSpPr>
          <p:cNvPr id="14" name="テキスト ボックス 13"/>
          <p:cNvSpPr txBox="1"/>
          <p:nvPr/>
        </p:nvSpPr>
        <p:spPr>
          <a:xfrm>
            <a:off x="4578212" y="535453"/>
            <a:ext cx="2935533" cy="1958942"/>
          </a:xfrm>
          <a:prstGeom prst="rect">
            <a:avLst/>
          </a:prstGeom>
          <a:noFill/>
        </p:spPr>
        <p:txBody>
          <a:bodyPr wrap="square" rtlCol="0">
            <a:spAutoFit/>
          </a:bodyPr>
          <a:lstStyle/>
          <a:p>
            <a:r>
              <a:rPr lang="ja-JP" altLang="en-US" sz="2400" dirty="0" smtClean="0"/>
              <a:t>崖地の上、下部</a:t>
            </a:r>
            <a:endParaRPr lang="en-US" altLang="ja-JP" sz="2400" dirty="0" smtClean="0"/>
          </a:p>
          <a:p>
            <a:r>
              <a:rPr lang="ja-JP" altLang="en-US" sz="2400" dirty="0" smtClean="0"/>
              <a:t>急斜面内の上、下部</a:t>
            </a:r>
            <a:endParaRPr lang="en-US" altLang="ja-JP" sz="2400" dirty="0" smtClean="0"/>
          </a:p>
          <a:p>
            <a:r>
              <a:rPr lang="ja-JP" altLang="en-US" sz="2400" dirty="0" smtClean="0"/>
              <a:t>滑りやすい地表面</a:t>
            </a:r>
            <a:endParaRPr kumimoji="1" lang="en-US" altLang="ja-JP" sz="2400" dirty="0" smtClean="0"/>
          </a:p>
          <a:p>
            <a:r>
              <a:rPr kumimoji="1" lang="ja-JP" altLang="en-US" sz="2400" dirty="0" smtClean="0"/>
              <a:t>地面の亀裂・甌穴</a:t>
            </a:r>
            <a:endParaRPr kumimoji="1" lang="en-US" altLang="ja-JP" sz="2400" dirty="0" smtClean="0"/>
          </a:p>
          <a:p>
            <a:r>
              <a:rPr lang="ja-JP" altLang="en-US" sz="2400" dirty="0" smtClean="0"/>
              <a:t>山芋孔、根腐れ孔</a:t>
            </a:r>
            <a:endParaRPr lang="en-US" altLang="ja-JP" sz="2400" dirty="0" smtClean="0"/>
          </a:p>
        </p:txBody>
      </p:sp>
      <p:sp>
        <p:nvSpPr>
          <p:cNvPr id="15" name="テキスト ボックス 14"/>
          <p:cNvSpPr txBox="1"/>
          <p:nvPr/>
        </p:nvSpPr>
        <p:spPr>
          <a:xfrm rot="696588">
            <a:off x="7999842" y="731115"/>
            <a:ext cx="2066544" cy="1200329"/>
          </a:xfrm>
          <a:prstGeom prst="rect">
            <a:avLst/>
          </a:prstGeom>
          <a:noFill/>
        </p:spPr>
        <p:txBody>
          <a:bodyPr wrap="square" rtlCol="0">
            <a:spAutoFit/>
          </a:bodyPr>
          <a:lstStyle/>
          <a:p>
            <a:r>
              <a:rPr kumimoji="1" lang="ja-JP" altLang="en-US" sz="2400" dirty="0" smtClean="0"/>
              <a:t>洪水</a:t>
            </a:r>
            <a:endParaRPr kumimoji="1" lang="en-US" altLang="ja-JP" sz="2400" dirty="0" smtClean="0"/>
          </a:p>
          <a:p>
            <a:r>
              <a:rPr lang="ja-JP" altLang="en-US" sz="2400" dirty="0" smtClean="0"/>
              <a:t>大量水流下</a:t>
            </a:r>
            <a:endParaRPr lang="en-US" altLang="ja-JP" sz="2400" dirty="0" smtClean="0"/>
          </a:p>
          <a:p>
            <a:r>
              <a:rPr kumimoji="1" lang="ja-JP" altLang="en-US" sz="2400" dirty="0" smtClean="0"/>
              <a:t>津波・大波</a:t>
            </a:r>
            <a:endParaRPr kumimoji="1" lang="ja-JP" altLang="en-US" sz="2400" dirty="0"/>
          </a:p>
        </p:txBody>
      </p:sp>
      <p:sp>
        <p:nvSpPr>
          <p:cNvPr id="16" name="角丸四角形 15"/>
          <p:cNvSpPr/>
          <p:nvPr/>
        </p:nvSpPr>
        <p:spPr>
          <a:xfrm rot="21210102">
            <a:off x="9926685" y="3014383"/>
            <a:ext cx="1970109" cy="1593567"/>
          </a:xfrm>
          <a:prstGeom prst="roundRect">
            <a:avLst/>
          </a:prstGeom>
          <a:solidFill>
            <a:schemeClr val="bg1"/>
          </a:solidFill>
          <a:ln>
            <a:solidFill>
              <a:srgbClr val="008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rot="21173989">
            <a:off x="9997078" y="3017718"/>
            <a:ext cx="2038649" cy="1569660"/>
          </a:xfrm>
          <a:prstGeom prst="rect">
            <a:avLst/>
          </a:prstGeom>
          <a:noFill/>
        </p:spPr>
        <p:txBody>
          <a:bodyPr wrap="square" rtlCol="0">
            <a:spAutoFit/>
          </a:bodyPr>
          <a:lstStyle/>
          <a:p>
            <a:r>
              <a:rPr kumimoji="1" lang="ja-JP" altLang="en-US" sz="2400" dirty="0" smtClean="0"/>
              <a:t>植物の棘</a:t>
            </a:r>
            <a:endParaRPr kumimoji="1" lang="en-US" altLang="ja-JP" sz="2400" dirty="0" smtClean="0"/>
          </a:p>
          <a:p>
            <a:r>
              <a:rPr lang="ja-JP" altLang="en-US" sz="2400" dirty="0" smtClean="0"/>
              <a:t>刺激性植物</a:t>
            </a:r>
            <a:endParaRPr lang="en-US" altLang="ja-JP" sz="2400" dirty="0" smtClean="0"/>
          </a:p>
          <a:p>
            <a:r>
              <a:rPr lang="ja-JP" altLang="en-US" sz="2400" dirty="0" smtClean="0"/>
              <a:t>地被密生</a:t>
            </a:r>
            <a:endParaRPr lang="en-US" altLang="ja-JP" sz="2400" dirty="0" smtClean="0"/>
          </a:p>
          <a:p>
            <a:r>
              <a:rPr lang="ja-JP" altLang="en-US" sz="2400" dirty="0" smtClean="0"/>
              <a:t>切株・枯損木</a:t>
            </a:r>
            <a:endParaRPr kumimoji="1" lang="ja-JP" altLang="en-US" dirty="0"/>
          </a:p>
        </p:txBody>
      </p:sp>
      <p:sp>
        <p:nvSpPr>
          <p:cNvPr id="18" name="角丸四角形 17"/>
          <p:cNvSpPr/>
          <p:nvPr/>
        </p:nvSpPr>
        <p:spPr>
          <a:xfrm rot="314393">
            <a:off x="8050818" y="5054974"/>
            <a:ext cx="1839648" cy="1384654"/>
          </a:xfrm>
          <a:prstGeom prst="roundRect">
            <a:avLst/>
          </a:prstGeom>
          <a:solidFill>
            <a:schemeClr val="bg1"/>
          </a:solidFill>
          <a:ln>
            <a:solidFill>
              <a:srgbClr val="A500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322998">
            <a:off x="8210662" y="5171397"/>
            <a:ext cx="1517904" cy="1200329"/>
          </a:xfrm>
          <a:prstGeom prst="rect">
            <a:avLst/>
          </a:prstGeom>
          <a:noFill/>
        </p:spPr>
        <p:txBody>
          <a:bodyPr wrap="square" rtlCol="0">
            <a:spAutoFit/>
          </a:bodyPr>
          <a:lstStyle/>
          <a:p>
            <a:r>
              <a:rPr kumimoji="1" lang="ja-JP" altLang="en-US" sz="2400" dirty="0" smtClean="0"/>
              <a:t>通行車両</a:t>
            </a:r>
            <a:endParaRPr kumimoji="1" lang="en-US" altLang="ja-JP" sz="2400" dirty="0" smtClean="0"/>
          </a:p>
          <a:p>
            <a:r>
              <a:rPr lang="ja-JP" altLang="en-US" sz="2400" dirty="0" smtClean="0"/>
              <a:t>通行人</a:t>
            </a:r>
            <a:endParaRPr lang="en-US" altLang="ja-JP" sz="2400" dirty="0" smtClean="0"/>
          </a:p>
          <a:p>
            <a:r>
              <a:rPr kumimoji="1" lang="ja-JP" altLang="en-US" sz="2400" dirty="0" smtClean="0"/>
              <a:t>住民</a:t>
            </a:r>
            <a:endParaRPr kumimoji="1" lang="ja-JP" altLang="en-US" sz="2400" dirty="0"/>
          </a:p>
        </p:txBody>
      </p:sp>
      <p:sp>
        <p:nvSpPr>
          <p:cNvPr id="20" name="角丸四角形 19"/>
          <p:cNvSpPr/>
          <p:nvPr/>
        </p:nvSpPr>
        <p:spPr>
          <a:xfrm>
            <a:off x="467126" y="4206240"/>
            <a:ext cx="1874844" cy="2183823"/>
          </a:xfrm>
          <a:prstGeom prst="roundRect">
            <a:avLst/>
          </a:prstGeom>
          <a:solidFill>
            <a:schemeClr val="bg1"/>
          </a:solidFill>
          <a:ln>
            <a:solidFill>
              <a:srgbClr val="8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21834" y="4424002"/>
            <a:ext cx="1499616" cy="1938992"/>
          </a:xfrm>
          <a:prstGeom prst="rect">
            <a:avLst/>
          </a:prstGeom>
          <a:noFill/>
        </p:spPr>
        <p:txBody>
          <a:bodyPr wrap="square" rtlCol="0">
            <a:spAutoFit/>
          </a:bodyPr>
          <a:lstStyle/>
          <a:p>
            <a:r>
              <a:rPr kumimoji="1" lang="ja-JP" altLang="en-US" sz="2400" dirty="0" smtClean="0"/>
              <a:t>熱中症</a:t>
            </a:r>
            <a:endParaRPr kumimoji="1" lang="en-US" altLang="ja-JP" sz="2400" dirty="0" smtClean="0"/>
          </a:p>
          <a:p>
            <a:r>
              <a:rPr lang="ja-JP" altLang="en-US" sz="2400" dirty="0" smtClean="0"/>
              <a:t>凍傷</a:t>
            </a:r>
            <a:endParaRPr lang="en-US" altLang="ja-JP" sz="2400" dirty="0" smtClean="0"/>
          </a:p>
          <a:p>
            <a:r>
              <a:rPr kumimoji="1" lang="ja-JP" altLang="en-US" sz="2400" dirty="0" smtClean="0"/>
              <a:t>打撲傷</a:t>
            </a:r>
            <a:endParaRPr kumimoji="1" lang="en-US" altLang="ja-JP" sz="2400" dirty="0" smtClean="0"/>
          </a:p>
          <a:p>
            <a:r>
              <a:rPr lang="ja-JP" altLang="en-US" sz="2400" dirty="0" smtClean="0"/>
              <a:t>ケガ</a:t>
            </a:r>
            <a:endParaRPr lang="en-US" altLang="ja-JP" sz="2400" dirty="0" smtClean="0"/>
          </a:p>
          <a:p>
            <a:r>
              <a:rPr kumimoji="1" lang="ja-JP" altLang="en-US" sz="2400" dirty="0" smtClean="0"/>
              <a:t>心肺</a:t>
            </a:r>
            <a:r>
              <a:rPr kumimoji="1" lang="ja-JP" altLang="en-US" sz="2400" dirty="0"/>
              <a:t>停止</a:t>
            </a: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922" y="5797400"/>
            <a:ext cx="1275585" cy="719842"/>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616" y="5349421"/>
            <a:ext cx="1133864" cy="1164050"/>
          </a:xfrm>
          <a:prstGeom prst="rect">
            <a:avLst/>
          </a:prstGeom>
        </p:spPr>
      </p:pic>
      <p:sp>
        <p:nvSpPr>
          <p:cNvPr id="24" name="テキスト ボックス 23"/>
          <p:cNvSpPr txBox="1"/>
          <p:nvPr/>
        </p:nvSpPr>
        <p:spPr>
          <a:xfrm>
            <a:off x="2705614" y="2865309"/>
            <a:ext cx="916260" cy="400110"/>
          </a:xfrm>
          <a:prstGeom prst="rect">
            <a:avLst/>
          </a:prstGeom>
          <a:noFill/>
          <a:ln>
            <a:solidFill>
              <a:srgbClr val="FF0000"/>
            </a:solidFill>
          </a:ln>
        </p:spPr>
        <p:txBody>
          <a:bodyPr wrap="square" rtlCol="0">
            <a:spAutoFit/>
          </a:bodyPr>
          <a:lstStyle/>
          <a:p>
            <a:pPr algn="ctr"/>
            <a:r>
              <a:rPr kumimoji="1" lang="ja-JP" altLang="en-US" sz="2000" b="1" dirty="0" smtClean="0">
                <a:solidFill>
                  <a:srgbClr val="FF0000"/>
                </a:solidFill>
              </a:rPr>
              <a:t>墜落</a:t>
            </a:r>
            <a:endParaRPr kumimoji="1" lang="ja-JP" altLang="en-US" sz="2000" b="1" dirty="0">
              <a:solidFill>
                <a:srgbClr val="FF0000"/>
              </a:solidFill>
            </a:endParaRPr>
          </a:p>
        </p:txBody>
      </p:sp>
      <p:sp>
        <p:nvSpPr>
          <p:cNvPr id="25" name="爆発 1 24"/>
          <p:cNvSpPr/>
          <p:nvPr/>
        </p:nvSpPr>
        <p:spPr>
          <a:xfrm>
            <a:off x="4027693" y="2873755"/>
            <a:ext cx="3406818" cy="2598675"/>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10618" y="3736735"/>
            <a:ext cx="2500884" cy="892552"/>
          </a:xfrm>
          <a:prstGeom prst="rect">
            <a:avLst/>
          </a:prstGeom>
          <a:noFill/>
        </p:spPr>
        <p:txBody>
          <a:bodyPr wrap="square" rtlCol="0">
            <a:spAutoFit/>
          </a:bodyPr>
          <a:lstStyle/>
          <a:p>
            <a:pPr algn="ctr"/>
            <a:r>
              <a:rPr kumimoji="1" lang="ja-JP" altLang="en-US" sz="2400" b="1" dirty="0" smtClean="0">
                <a:solidFill>
                  <a:schemeClr val="bg1"/>
                </a:solidFill>
              </a:rPr>
              <a:t>調査測量業務の</a:t>
            </a:r>
            <a:endParaRPr kumimoji="1" lang="en-US" altLang="ja-JP" sz="2400" b="1" dirty="0" smtClean="0">
              <a:solidFill>
                <a:schemeClr val="bg1"/>
              </a:solidFill>
            </a:endParaRPr>
          </a:p>
          <a:p>
            <a:pPr algn="ctr"/>
            <a:r>
              <a:rPr kumimoji="1" lang="ja-JP" altLang="en-US" sz="2800" b="1" dirty="0" smtClean="0">
                <a:solidFill>
                  <a:schemeClr val="bg1"/>
                </a:solidFill>
              </a:rPr>
              <a:t>危険要因</a:t>
            </a:r>
            <a:endParaRPr kumimoji="1" lang="ja-JP" altLang="en-US" sz="2800" b="1" dirty="0">
              <a:solidFill>
                <a:schemeClr val="bg1"/>
              </a:solidFill>
            </a:endParaRPr>
          </a:p>
        </p:txBody>
      </p:sp>
    </p:spTree>
    <p:extLst>
      <p:ext uri="{BB962C8B-B14F-4D97-AF65-F5344CB8AC3E}">
        <p14:creationId xmlns:p14="http://schemas.microsoft.com/office/powerpoint/2010/main" val="308996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9072" y="128016"/>
            <a:ext cx="9198864" cy="523220"/>
          </a:xfrm>
          <a:prstGeom prst="rect">
            <a:avLst/>
          </a:prstGeom>
          <a:noFill/>
        </p:spPr>
        <p:txBody>
          <a:bodyPr wrap="square" rtlCol="0">
            <a:spAutoFit/>
          </a:bodyPr>
          <a:lstStyle/>
          <a:p>
            <a:r>
              <a:rPr kumimoji="1" lang="ja-JP" altLang="en-US" sz="2800" dirty="0" smtClean="0"/>
              <a:t>現場作業に関する労働安全衛生法を意識していますか？</a:t>
            </a:r>
            <a:endParaRPr kumimoji="1" lang="ja-JP" altLang="en-US" sz="2800" dirty="0"/>
          </a:p>
        </p:txBody>
      </p:sp>
      <p:sp>
        <p:nvSpPr>
          <p:cNvPr id="3" name="テキスト ボックス 2"/>
          <p:cNvSpPr txBox="1"/>
          <p:nvPr/>
        </p:nvSpPr>
        <p:spPr>
          <a:xfrm>
            <a:off x="512064" y="859144"/>
            <a:ext cx="11247120" cy="2369880"/>
          </a:xfrm>
          <a:prstGeom prst="rect">
            <a:avLst/>
          </a:prstGeom>
          <a:solidFill>
            <a:srgbClr val="D6FFC9"/>
          </a:solidFill>
        </p:spPr>
        <p:txBody>
          <a:bodyPr wrap="square" rtlCol="0">
            <a:spAutoFit/>
          </a:bodyPr>
          <a:lstStyle/>
          <a:p>
            <a:r>
              <a:rPr kumimoji="1" lang="ja-JP" altLang="en-US" sz="2400" dirty="0" smtClean="0"/>
              <a:t>労働安全衛生法</a:t>
            </a:r>
            <a:r>
              <a:rPr kumimoji="1" lang="ja-JP" altLang="en-US" sz="2000" dirty="0" smtClean="0"/>
              <a:t>（昭和４７年６月８日　法律第５７号）</a:t>
            </a:r>
            <a:endParaRPr kumimoji="1" lang="en-US" altLang="ja-JP" sz="2000" dirty="0" smtClean="0"/>
          </a:p>
          <a:p>
            <a:r>
              <a:rPr kumimoji="1" lang="ja-JP" altLang="en-US" sz="2000" dirty="0" smtClean="0"/>
              <a:t>　（目的）</a:t>
            </a:r>
            <a:endParaRPr kumimoji="1" lang="en-US" altLang="ja-JP" sz="2000" dirty="0" smtClean="0"/>
          </a:p>
          <a:p>
            <a:r>
              <a:rPr lang="ja-JP" altLang="en-US" sz="2000" dirty="0" smtClean="0"/>
              <a:t>第１条　この法律は、</a:t>
            </a:r>
            <a:r>
              <a:rPr lang="ja-JP" altLang="en-US" sz="2000" b="1" dirty="0" smtClean="0">
                <a:solidFill>
                  <a:srgbClr val="FF0000"/>
                </a:solidFill>
              </a:rPr>
              <a:t>労働基準法</a:t>
            </a:r>
            <a:r>
              <a:rPr lang="ja-JP" altLang="en-US" sz="2000" dirty="0" smtClean="0"/>
              <a:t>（昭和２２年法律第４９号）</a:t>
            </a:r>
            <a:r>
              <a:rPr lang="ja-JP" altLang="en-US" sz="2000" b="1" dirty="0" smtClean="0">
                <a:solidFill>
                  <a:srgbClr val="FF0000"/>
                </a:solidFill>
              </a:rPr>
              <a:t>と相まって</a:t>
            </a:r>
            <a:r>
              <a:rPr lang="ja-JP" altLang="en-US" sz="2000" dirty="0" smtClean="0"/>
              <a:t>、労働災害の防止のための</a:t>
            </a:r>
            <a:r>
              <a:rPr lang="ja-JP" altLang="en-US" sz="2000" b="1" dirty="0" smtClean="0">
                <a:solidFill>
                  <a:srgbClr val="FF0000"/>
                </a:solidFill>
              </a:rPr>
              <a:t>危害防</a:t>
            </a:r>
            <a:endParaRPr lang="en-US" altLang="ja-JP" sz="2000" b="1" dirty="0" smtClean="0">
              <a:solidFill>
                <a:srgbClr val="FF0000"/>
              </a:solidFill>
            </a:endParaRPr>
          </a:p>
          <a:p>
            <a:endParaRPr lang="en-US" altLang="ja-JP" sz="800" b="1" dirty="0" smtClean="0">
              <a:solidFill>
                <a:srgbClr val="FF0000"/>
              </a:solidFill>
            </a:endParaRPr>
          </a:p>
          <a:p>
            <a:r>
              <a:rPr lang="ja-JP" altLang="en-US" sz="2000" b="1" dirty="0" smtClean="0">
                <a:solidFill>
                  <a:srgbClr val="FF0000"/>
                </a:solidFill>
              </a:rPr>
              <a:t>　止基準の確立</a:t>
            </a:r>
            <a:r>
              <a:rPr lang="ja-JP" altLang="en-US" sz="2000" dirty="0" smtClean="0"/>
              <a:t>、</a:t>
            </a:r>
            <a:r>
              <a:rPr lang="ja-JP" altLang="en-US" sz="2000" b="1" dirty="0" smtClean="0">
                <a:solidFill>
                  <a:srgbClr val="FF0000"/>
                </a:solidFill>
              </a:rPr>
              <a:t>責任体制の明確化</a:t>
            </a:r>
            <a:r>
              <a:rPr lang="ja-JP" altLang="en-US" sz="2000" dirty="0" smtClean="0"/>
              <a:t>及び</a:t>
            </a:r>
            <a:r>
              <a:rPr lang="ja-JP" altLang="en-US" sz="2000" b="1" dirty="0" smtClean="0">
                <a:solidFill>
                  <a:srgbClr val="FF0000"/>
                </a:solidFill>
              </a:rPr>
              <a:t>自主的活動の促進</a:t>
            </a:r>
            <a:r>
              <a:rPr lang="ja-JP" altLang="en-US" sz="2000" dirty="0" smtClean="0"/>
              <a:t>の措置を講ずる等その防止に関する総合</a:t>
            </a:r>
            <a:endParaRPr lang="en-US" altLang="ja-JP" sz="2000" dirty="0" smtClean="0"/>
          </a:p>
          <a:p>
            <a:endParaRPr lang="en-US" altLang="ja-JP" sz="800" dirty="0" smtClean="0"/>
          </a:p>
          <a:p>
            <a:r>
              <a:rPr lang="ja-JP" altLang="en-US" sz="2000" dirty="0" smtClean="0"/>
              <a:t>　的計画的な対策を推進することにより職場における</a:t>
            </a:r>
            <a:r>
              <a:rPr lang="ja-JP" altLang="en-US" sz="2000" b="1" dirty="0" smtClean="0">
                <a:solidFill>
                  <a:srgbClr val="FF0000"/>
                </a:solidFill>
              </a:rPr>
              <a:t>労働者の安全と健康を確保するとともに、快適な</a:t>
            </a:r>
            <a:endParaRPr lang="en-US" altLang="ja-JP" sz="2000" b="1" dirty="0" smtClean="0">
              <a:solidFill>
                <a:srgbClr val="FF0000"/>
              </a:solidFill>
            </a:endParaRPr>
          </a:p>
          <a:p>
            <a:endParaRPr lang="en-US" altLang="ja-JP" sz="800" b="1" dirty="0" smtClean="0">
              <a:solidFill>
                <a:srgbClr val="FF0000"/>
              </a:solidFill>
            </a:endParaRPr>
          </a:p>
          <a:p>
            <a:r>
              <a:rPr lang="ja-JP" altLang="en-US" sz="2000" b="1" dirty="0">
                <a:solidFill>
                  <a:srgbClr val="FF0000"/>
                </a:solidFill>
              </a:rPr>
              <a:t>　</a:t>
            </a:r>
            <a:r>
              <a:rPr lang="ja-JP" altLang="en-US" sz="2000" b="1" dirty="0" smtClean="0">
                <a:solidFill>
                  <a:srgbClr val="FF0000"/>
                </a:solidFill>
              </a:rPr>
              <a:t>職場環境の形成を促進</a:t>
            </a:r>
            <a:r>
              <a:rPr lang="ja-JP" altLang="en-US" sz="2000" dirty="0" smtClean="0"/>
              <a:t>することを目的とする。</a:t>
            </a:r>
            <a:r>
              <a:rPr lang="ja-JP" altLang="en-US" sz="2000" dirty="0"/>
              <a:t>　</a:t>
            </a:r>
            <a:endParaRPr kumimoji="1" lang="ja-JP" altLang="en-US" sz="2000" dirty="0"/>
          </a:p>
        </p:txBody>
      </p:sp>
      <p:sp>
        <p:nvSpPr>
          <p:cNvPr id="4" name="Rectangle 2"/>
          <p:cNvSpPr txBox="1">
            <a:spLocks noChangeArrowheads="1"/>
          </p:cNvSpPr>
          <p:nvPr/>
        </p:nvSpPr>
        <p:spPr>
          <a:xfrm>
            <a:off x="4106640" y="3653207"/>
            <a:ext cx="5518975" cy="4588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労働安全衛生管理の法的よりどころ</a:t>
            </a:r>
          </a:p>
        </p:txBody>
      </p:sp>
      <p:sp>
        <p:nvSpPr>
          <p:cNvPr id="5" name="Text Box 4"/>
          <p:cNvSpPr txBox="1">
            <a:spLocks noChangeArrowheads="1"/>
          </p:cNvSpPr>
          <p:nvPr/>
        </p:nvSpPr>
        <p:spPr bwMode="auto">
          <a:xfrm>
            <a:off x="1832863" y="4084992"/>
            <a:ext cx="1439863" cy="46166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b="1" dirty="0">
                <a:solidFill>
                  <a:srgbClr val="0000FF"/>
                </a:solidFill>
              </a:rPr>
              <a:t>憲　　法</a:t>
            </a:r>
          </a:p>
        </p:txBody>
      </p:sp>
      <p:sp>
        <p:nvSpPr>
          <p:cNvPr id="6" name="Text Box 5"/>
          <p:cNvSpPr txBox="1">
            <a:spLocks noChangeArrowheads="1"/>
          </p:cNvSpPr>
          <p:nvPr/>
        </p:nvSpPr>
        <p:spPr bwMode="auto">
          <a:xfrm>
            <a:off x="1816195" y="5181028"/>
            <a:ext cx="2016125" cy="461665"/>
          </a:xfrm>
          <a:prstGeom prst="rect">
            <a:avLst/>
          </a:prstGeom>
          <a:noFill/>
          <a:ln w="12700">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b="1" dirty="0">
                <a:solidFill>
                  <a:srgbClr val="D60093"/>
                </a:solidFill>
              </a:rPr>
              <a:t>労働基準法</a:t>
            </a:r>
          </a:p>
        </p:txBody>
      </p:sp>
      <p:sp>
        <p:nvSpPr>
          <p:cNvPr id="7" name="Text Box 7"/>
          <p:cNvSpPr txBox="1">
            <a:spLocks noChangeArrowheads="1"/>
          </p:cNvSpPr>
          <p:nvPr/>
        </p:nvSpPr>
        <p:spPr bwMode="auto">
          <a:xfrm>
            <a:off x="3272726" y="4331226"/>
            <a:ext cx="7790688" cy="707886"/>
          </a:xfrm>
          <a:prstGeom prst="rect">
            <a:avLst/>
          </a:prstGeom>
          <a:solidFill>
            <a:srgbClr val="EBF5F9"/>
          </a:solidFill>
          <a:ln w="6350">
            <a:solidFill>
              <a:srgbClr val="A9E3FD"/>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第２７条２項　賃金、就業、時間、休息その他の勤労条件に関する基準は、法律でこれを定める</a:t>
            </a:r>
          </a:p>
        </p:txBody>
      </p:sp>
      <p:sp>
        <p:nvSpPr>
          <p:cNvPr id="8" name="Text Box 8"/>
          <p:cNvSpPr txBox="1">
            <a:spLocks noChangeArrowheads="1"/>
          </p:cNvSpPr>
          <p:nvPr/>
        </p:nvSpPr>
        <p:spPr bwMode="auto">
          <a:xfrm>
            <a:off x="3832320" y="5422063"/>
            <a:ext cx="7231094" cy="707886"/>
          </a:xfrm>
          <a:prstGeom prst="rect">
            <a:avLst/>
          </a:prstGeom>
          <a:solidFill>
            <a:srgbClr val="F9EBF3"/>
          </a:solidFill>
          <a:ln w="6350">
            <a:solidFill>
              <a:srgbClr val="FF71FF"/>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第４２条　労働者の安全及び衛生に関しては、労働安全衛生法の定めるところによる</a:t>
            </a:r>
          </a:p>
        </p:txBody>
      </p:sp>
      <p:sp>
        <p:nvSpPr>
          <p:cNvPr id="9" name="テキスト ボックス 8"/>
          <p:cNvSpPr txBox="1"/>
          <p:nvPr/>
        </p:nvSpPr>
        <p:spPr>
          <a:xfrm>
            <a:off x="914400" y="6192772"/>
            <a:ext cx="2560320" cy="461665"/>
          </a:xfrm>
          <a:prstGeom prst="rect">
            <a:avLst/>
          </a:prstGeom>
          <a:noFill/>
          <a:ln w="12700">
            <a:solidFill>
              <a:srgbClr val="008000"/>
            </a:solidFill>
          </a:ln>
        </p:spPr>
        <p:txBody>
          <a:bodyPr wrap="square" rtlCol="0">
            <a:spAutoFit/>
          </a:bodyPr>
          <a:lstStyle/>
          <a:p>
            <a:r>
              <a:rPr kumimoji="1" lang="ja-JP" altLang="en-US" sz="2400" b="1" dirty="0" smtClean="0">
                <a:solidFill>
                  <a:srgbClr val="008000"/>
                </a:solidFill>
              </a:rPr>
              <a:t>労働安全衛生法</a:t>
            </a:r>
            <a:endParaRPr kumimoji="1" lang="ja-JP" altLang="en-US" sz="2400" b="1" dirty="0">
              <a:solidFill>
                <a:srgbClr val="008000"/>
              </a:solidFill>
            </a:endParaRPr>
          </a:p>
        </p:txBody>
      </p:sp>
      <p:sp>
        <p:nvSpPr>
          <p:cNvPr id="10" name="下矢印 9"/>
          <p:cNvSpPr/>
          <p:nvPr/>
        </p:nvSpPr>
        <p:spPr>
          <a:xfrm>
            <a:off x="2443066" y="4635835"/>
            <a:ext cx="271463" cy="545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417062" y="5648217"/>
            <a:ext cx="271463" cy="545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flipV="1">
            <a:off x="1041395" y="3229024"/>
            <a:ext cx="283880" cy="2930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408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28600" y="738504"/>
            <a:ext cx="7313473" cy="4703536"/>
          </a:xfrm>
          <a:prstGeom prst="rect">
            <a:avLst/>
          </a:prstGeom>
          <a:solidFill>
            <a:srgbClr val="E8FEE9"/>
          </a:solidFill>
          <a:ln w="28575">
            <a:solidFill>
              <a:srgbClr val="0000FF"/>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endParaRPr lang="ja-JP" altLang="en-US"/>
          </a:p>
        </p:txBody>
      </p:sp>
      <p:sp>
        <p:nvSpPr>
          <p:cNvPr id="3" name="Rectangle 4"/>
          <p:cNvSpPr txBox="1">
            <a:spLocks noChangeArrowheads="1"/>
          </p:cNvSpPr>
          <p:nvPr/>
        </p:nvSpPr>
        <p:spPr>
          <a:xfrm>
            <a:off x="2639102" y="105092"/>
            <a:ext cx="6128660" cy="633412"/>
          </a:xfrm>
          <a:prstGeom prst="rect">
            <a:avLst/>
          </a:prstGeom>
          <a:noFill/>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defRPr/>
            </a:pPr>
            <a:r>
              <a:rPr lang="ja-JP" altLang="en-US" sz="2800" b="1" dirty="0">
                <a:solidFill>
                  <a:srgbClr val="FF0000"/>
                </a:solidFill>
                <a:latin typeface="+mj-lt"/>
                <a:ea typeface="+mj-ea"/>
                <a:cs typeface="+mj-cs"/>
              </a:rPr>
              <a:t>事業者</a:t>
            </a:r>
            <a:r>
              <a:rPr lang="ja-JP" altLang="en-US" sz="2400" b="1" dirty="0">
                <a:latin typeface="+mj-lt"/>
                <a:ea typeface="+mj-ea"/>
                <a:cs typeface="+mj-cs"/>
              </a:rPr>
              <a:t>／</a:t>
            </a:r>
            <a:r>
              <a:rPr lang="ja-JP" altLang="en-US" sz="2400" b="1" dirty="0">
                <a:solidFill>
                  <a:srgbClr val="0000CC"/>
                </a:solidFill>
                <a:latin typeface="+mj-lt"/>
                <a:ea typeface="+mj-ea"/>
                <a:cs typeface="+mj-cs"/>
              </a:rPr>
              <a:t>使用者</a:t>
            </a:r>
            <a:r>
              <a:rPr lang="ja-JP" altLang="en-US" sz="2400" b="1" dirty="0">
                <a:latin typeface="+mj-lt"/>
                <a:ea typeface="+mj-ea"/>
                <a:cs typeface="+mj-cs"/>
              </a:rPr>
              <a:t>／労働者</a:t>
            </a:r>
          </a:p>
        </p:txBody>
      </p:sp>
      <p:sp>
        <p:nvSpPr>
          <p:cNvPr id="4" name="Rectangle 6"/>
          <p:cNvSpPr>
            <a:spLocks noChangeArrowheads="1"/>
          </p:cNvSpPr>
          <p:nvPr/>
        </p:nvSpPr>
        <p:spPr bwMode="auto">
          <a:xfrm>
            <a:off x="407987" y="870901"/>
            <a:ext cx="6337300" cy="1513103"/>
          </a:xfrm>
          <a:prstGeom prst="rect">
            <a:avLst/>
          </a:prstGeom>
          <a:solidFill>
            <a:srgbClr val="F5FDC7"/>
          </a:solidFill>
          <a:ln w="28575">
            <a:solidFill>
              <a:srgbClr val="FF0000"/>
            </a:solid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endParaRPr lang="ja-JP" altLang="en-US"/>
          </a:p>
        </p:txBody>
      </p:sp>
      <p:sp>
        <p:nvSpPr>
          <p:cNvPr id="5" name="Text Box 7"/>
          <p:cNvSpPr txBox="1">
            <a:spLocks noChangeArrowheads="1"/>
          </p:cNvSpPr>
          <p:nvPr/>
        </p:nvSpPr>
        <p:spPr bwMode="auto">
          <a:xfrm>
            <a:off x="550864" y="1014571"/>
            <a:ext cx="1292064" cy="461665"/>
          </a:xfrm>
          <a:prstGeom prst="rect">
            <a:avLst/>
          </a:prstGeom>
          <a:solidFill>
            <a:schemeClr val="bg1"/>
          </a:solidFill>
          <a:ln w="19050">
            <a:solidFill>
              <a:srgbClr val="FF0000"/>
            </a:solid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eaLnBrk="1" hangingPunct="1"/>
            <a:r>
              <a:rPr lang="ja-JP" altLang="en-US" sz="2400" dirty="0"/>
              <a:t>事業者</a:t>
            </a:r>
            <a:endParaRPr lang="ja-JP" altLang="en-US" sz="1600" dirty="0"/>
          </a:p>
        </p:txBody>
      </p:sp>
      <p:sp>
        <p:nvSpPr>
          <p:cNvPr id="6" name="Text Box 8"/>
          <p:cNvSpPr txBox="1">
            <a:spLocks noChangeArrowheads="1"/>
          </p:cNvSpPr>
          <p:nvPr/>
        </p:nvSpPr>
        <p:spPr bwMode="auto">
          <a:xfrm>
            <a:off x="475337" y="1581398"/>
            <a:ext cx="3671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000" b="1" dirty="0"/>
              <a:t>事業を行う者で労働者を使用する者（安衛法２条）</a:t>
            </a:r>
            <a:endParaRPr lang="ja-JP" altLang="en-US" sz="1600" b="1" dirty="0"/>
          </a:p>
        </p:txBody>
      </p:sp>
      <p:sp>
        <p:nvSpPr>
          <p:cNvPr id="7" name="Text Box 11"/>
          <p:cNvSpPr txBox="1">
            <a:spLocks noChangeArrowheads="1"/>
          </p:cNvSpPr>
          <p:nvPr/>
        </p:nvSpPr>
        <p:spPr bwMode="auto">
          <a:xfrm>
            <a:off x="1954608" y="2609214"/>
            <a:ext cx="5007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000" b="1" dirty="0"/>
              <a:t>事業主又は事業の経営担当者、その他の事業の労働者に関する事項について、事業主のために行為をする全ての者（労基法１０条）</a:t>
            </a:r>
            <a:endParaRPr lang="ja-JP" altLang="en-US" sz="1600" b="1" dirty="0"/>
          </a:p>
        </p:txBody>
      </p:sp>
      <p:sp>
        <p:nvSpPr>
          <p:cNvPr id="8" name="Text Box 12"/>
          <p:cNvSpPr txBox="1">
            <a:spLocks noChangeArrowheads="1"/>
          </p:cNvSpPr>
          <p:nvPr/>
        </p:nvSpPr>
        <p:spPr bwMode="auto">
          <a:xfrm>
            <a:off x="545940" y="2651125"/>
            <a:ext cx="1296987" cy="461665"/>
          </a:xfrm>
          <a:prstGeom prst="rect">
            <a:avLst/>
          </a:prstGeom>
          <a:solidFill>
            <a:schemeClr val="bg1"/>
          </a:solidFill>
          <a:ln w="19050">
            <a:solidFill>
              <a:srgbClr val="0000FF"/>
            </a:solid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eaLnBrk="1" hangingPunct="1"/>
            <a:r>
              <a:rPr lang="ja-JP" altLang="en-US" sz="2400" dirty="0"/>
              <a:t>使用者</a:t>
            </a:r>
            <a:endParaRPr lang="ja-JP" altLang="en-US" sz="1600" dirty="0"/>
          </a:p>
        </p:txBody>
      </p:sp>
      <p:sp>
        <p:nvSpPr>
          <p:cNvPr id="9" name="Text Box 13"/>
          <p:cNvSpPr txBox="1">
            <a:spLocks noChangeArrowheads="1"/>
          </p:cNvSpPr>
          <p:nvPr/>
        </p:nvSpPr>
        <p:spPr bwMode="auto">
          <a:xfrm>
            <a:off x="4214573" y="967024"/>
            <a:ext cx="2520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000" b="1" dirty="0"/>
              <a:t>事業経営の主体として損益計算の帰属する法人又は個人</a:t>
            </a:r>
            <a:endParaRPr lang="ja-JP" altLang="en-US" dirty="0"/>
          </a:p>
        </p:txBody>
      </p:sp>
      <p:sp>
        <p:nvSpPr>
          <p:cNvPr id="10" name="テキスト ボックス 9"/>
          <p:cNvSpPr txBox="1"/>
          <p:nvPr/>
        </p:nvSpPr>
        <p:spPr>
          <a:xfrm>
            <a:off x="7315200" y="847565"/>
            <a:ext cx="4437020" cy="2000548"/>
          </a:xfrm>
          <a:prstGeom prst="rect">
            <a:avLst/>
          </a:prstGeom>
          <a:solidFill>
            <a:schemeClr val="bg1"/>
          </a:solidFill>
          <a:ln>
            <a:solidFill>
              <a:schemeClr val="tx1"/>
            </a:solidFill>
          </a:ln>
        </p:spPr>
        <p:txBody>
          <a:bodyPr wrap="square" rtlCol="0">
            <a:spAutoFit/>
          </a:bodyPr>
          <a:lstStyle/>
          <a:p>
            <a:pPr algn="ctr"/>
            <a:r>
              <a:rPr kumimoji="1" lang="ja-JP" altLang="en-US" sz="2400" b="1" dirty="0" smtClean="0">
                <a:solidFill>
                  <a:srgbClr val="000099"/>
                </a:solidFill>
              </a:rPr>
              <a:t>安全配慮義務</a:t>
            </a:r>
            <a:endParaRPr kumimoji="1" lang="en-US" altLang="ja-JP" sz="2400" b="1" dirty="0" smtClean="0">
              <a:solidFill>
                <a:srgbClr val="000099"/>
              </a:solidFill>
            </a:endParaRPr>
          </a:p>
          <a:p>
            <a:r>
              <a:rPr lang="ja-JP" altLang="en-US" sz="2000" b="1" dirty="0" smtClean="0"/>
              <a:t>労働契約法</a:t>
            </a:r>
            <a:r>
              <a:rPr lang="en-US" altLang="ja-JP" sz="2000" b="1" dirty="0" smtClean="0"/>
              <a:t>5</a:t>
            </a:r>
            <a:r>
              <a:rPr lang="ja-JP" altLang="en-US" sz="2000" b="1" dirty="0" smtClean="0"/>
              <a:t>条</a:t>
            </a:r>
            <a:endParaRPr lang="en-US" altLang="ja-JP" sz="2000" b="1" dirty="0" smtClean="0"/>
          </a:p>
          <a:p>
            <a:r>
              <a:rPr kumimoji="1" lang="ja-JP" altLang="en-US" sz="2000" b="1" dirty="0" smtClean="0"/>
              <a:t>使用</a:t>
            </a:r>
            <a:r>
              <a:rPr kumimoji="1" lang="ja-JP" altLang="en-US" sz="2000" b="1" dirty="0"/>
              <a:t>者</a:t>
            </a:r>
            <a:r>
              <a:rPr kumimoji="1" lang="ja-JP" altLang="en-US" sz="2000" b="1" dirty="0" smtClean="0"/>
              <a:t>は、労働</a:t>
            </a:r>
            <a:r>
              <a:rPr kumimoji="1" lang="ja-JP" altLang="en-US" sz="2000" b="1" dirty="0"/>
              <a:t>契約</a:t>
            </a:r>
            <a:r>
              <a:rPr kumimoji="1" lang="ja-JP" altLang="en-US" sz="2000" b="1" dirty="0" smtClean="0"/>
              <a:t>に伴い、</a:t>
            </a:r>
            <a:r>
              <a:rPr kumimoji="1" lang="ja-JP" altLang="en-US" sz="2000" b="1" dirty="0"/>
              <a:t>労働者</a:t>
            </a:r>
            <a:r>
              <a:rPr kumimoji="1" lang="ja-JP" altLang="en-US" sz="2000" b="1" dirty="0" smtClean="0"/>
              <a:t>がその生命、身体</a:t>
            </a:r>
            <a:r>
              <a:rPr kumimoji="1" lang="ja-JP" altLang="en-US" sz="2000" b="1" dirty="0"/>
              <a:t>等</a:t>
            </a:r>
            <a:r>
              <a:rPr kumimoji="1" lang="ja-JP" altLang="en-US" sz="2000" b="1" dirty="0" smtClean="0"/>
              <a:t>の</a:t>
            </a:r>
            <a:r>
              <a:rPr kumimoji="1" lang="ja-JP" altLang="en-US" sz="2000" b="1" dirty="0"/>
              <a:t>安全</a:t>
            </a:r>
            <a:r>
              <a:rPr kumimoji="1" lang="ja-JP" altLang="en-US" sz="2000" b="1" dirty="0" smtClean="0"/>
              <a:t>を</a:t>
            </a:r>
            <a:r>
              <a:rPr kumimoji="1" lang="ja-JP" altLang="en-US" sz="2000" b="1" dirty="0"/>
              <a:t>確保</a:t>
            </a:r>
            <a:r>
              <a:rPr kumimoji="1" lang="ja-JP" altLang="en-US" sz="2000" b="1" dirty="0" smtClean="0"/>
              <a:t>しつつ</a:t>
            </a:r>
            <a:r>
              <a:rPr kumimoji="1" lang="ja-JP" altLang="en-US" sz="2000" b="1" dirty="0"/>
              <a:t>労働</a:t>
            </a:r>
            <a:r>
              <a:rPr kumimoji="1" lang="ja-JP" altLang="en-US" sz="2000" b="1" dirty="0" smtClean="0"/>
              <a:t>すること</a:t>
            </a:r>
            <a:r>
              <a:rPr lang="ja-JP" altLang="en-US" sz="2000" b="1" dirty="0" smtClean="0"/>
              <a:t>ができるよう、必要な配慮をするものとする</a:t>
            </a:r>
            <a:endParaRPr kumimoji="1" lang="ja-JP" altLang="en-US" sz="2000" b="1" dirty="0"/>
          </a:p>
        </p:txBody>
      </p:sp>
      <p:sp>
        <p:nvSpPr>
          <p:cNvPr id="11" name="Rectangle 15"/>
          <p:cNvSpPr>
            <a:spLocks noChangeArrowheads="1"/>
          </p:cNvSpPr>
          <p:nvPr/>
        </p:nvSpPr>
        <p:spPr bwMode="auto">
          <a:xfrm>
            <a:off x="737597" y="3835556"/>
            <a:ext cx="11267895" cy="2852617"/>
          </a:xfrm>
          <a:prstGeom prst="rect">
            <a:avLst/>
          </a:prstGeom>
          <a:solidFill>
            <a:srgbClr val="00FF00">
              <a:alpha val="12941"/>
            </a:srgbClr>
          </a:solidFill>
          <a:ln w="28575">
            <a:solidFill>
              <a:srgbClr val="008000"/>
            </a:solidFill>
            <a:miter lim="800000"/>
            <a:headEnd/>
            <a:tailEnd/>
          </a:ln>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endParaRPr lang="ja-JP" altLang="en-US"/>
          </a:p>
        </p:txBody>
      </p:sp>
      <p:sp>
        <p:nvSpPr>
          <p:cNvPr id="12" name="Text Box 10"/>
          <p:cNvSpPr txBox="1">
            <a:spLocks noChangeArrowheads="1"/>
          </p:cNvSpPr>
          <p:nvPr/>
        </p:nvSpPr>
        <p:spPr bwMode="auto">
          <a:xfrm>
            <a:off x="988604" y="5620466"/>
            <a:ext cx="1368425" cy="538163"/>
          </a:xfrm>
          <a:prstGeom prst="rect">
            <a:avLst/>
          </a:prstGeom>
          <a:solidFill>
            <a:schemeClr val="bg1"/>
          </a:solidFill>
          <a:ln w="19050">
            <a:solidFill>
              <a:srgbClr val="008000"/>
            </a:solid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800" dirty="0"/>
              <a:t>労働者</a:t>
            </a:r>
            <a:endParaRPr lang="ja-JP" altLang="en-US" dirty="0"/>
          </a:p>
        </p:txBody>
      </p:sp>
      <p:sp>
        <p:nvSpPr>
          <p:cNvPr id="13" name="Text Box 14"/>
          <p:cNvSpPr txBox="1">
            <a:spLocks noChangeArrowheads="1"/>
          </p:cNvSpPr>
          <p:nvPr/>
        </p:nvSpPr>
        <p:spPr bwMode="auto">
          <a:xfrm>
            <a:off x="2675073" y="5601707"/>
            <a:ext cx="86116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000" b="1" dirty="0"/>
              <a:t>職業の種類を問わず、事業又は事務所に使用される者で、賃金を支払われている</a:t>
            </a:r>
            <a:r>
              <a:rPr lang="ja-JP" altLang="en-US" sz="2000" b="1" dirty="0" smtClean="0"/>
              <a:t>者（労基法</a:t>
            </a:r>
            <a:r>
              <a:rPr lang="en-US" altLang="ja-JP" sz="2000" b="1" dirty="0" smtClean="0"/>
              <a:t>9</a:t>
            </a:r>
            <a:r>
              <a:rPr lang="ja-JP" altLang="en-US" sz="2000" b="1" dirty="0" smtClean="0"/>
              <a:t>条、安衛法</a:t>
            </a:r>
            <a:r>
              <a:rPr lang="en-US" altLang="ja-JP" sz="2000" b="1" dirty="0" smtClean="0"/>
              <a:t>2</a:t>
            </a:r>
            <a:r>
              <a:rPr lang="ja-JP" altLang="en-US" sz="2000" b="1" dirty="0" smtClean="0"/>
              <a:t>条）　　（同居</a:t>
            </a:r>
            <a:r>
              <a:rPr lang="ja-JP" altLang="en-US" sz="2000" b="1" dirty="0"/>
              <a:t>の親族のみを使用する事業又は事務所に使用されている者及び家事使用人を</a:t>
            </a:r>
            <a:r>
              <a:rPr lang="ja-JP" altLang="en-US" sz="2000" b="1" dirty="0" smtClean="0"/>
              <a:t>除く：安衛法</a:t>
            </a:r>
            <a:r>
              <a:rPr lang="en-US" altLang="ja-JP" sz="2000" b="1" dirty="0" smtClean="0"/>
              <a:t>2</a:t>
            </a:r>
            <a:r>
              <a:rPr lang="ja-JP" altLang="en-US" sz="2000" b="1" dirty="0" smtClean="0"/>
              <a:t>条のみ）</a:t>
            </a:r>
            <a:endParaRPr lang="ja-JP" altLang="en-US" sz="1600" b="1" dirty="0"/>
          </a:p>
        </p:txBody>
      </p:sp>
      <p:sp>
        <p:nvSpPr>
          <p:cNvPr id="14" name="Text Box 9"/>
          <p:cNvSpPr txBox="1">
            <a:spLocks noChangeArrowheads="1"/>
          </p:cNvSpPr>
          <p:nvPr/>
        </p:nvSpPr>
        <p:spPr bwMode="auto">
          <a:xfrm>
            <a:off x="795720" y="3919227"/>
            <a:ext cx="6678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eaLnBrk="1" hangingPunct="1"/>
            <a:r>
              <a:rPr lang="ja-JP" altLang="en-US" sz="2000" b="1" dirty="0" smtClean="0"/>
              <a:t>・（代理監督者責任）「使用者に代わって事業を監督する者」</a:t>
            </a:r>
            <a:endParaRPr lang="en-US" altLang="ja-JP" sz="2000" b="1" dirty="0" smtClean="0"/>
          </a:p>
          <a:p>
            <a:pPr eaLnBrk="1" hangingPunct="1"/>
            <a:r>
              <a:rPr lang="ja-JP" altLang="en-US" sz="2000" b="1"/>
              <a:t>　</a:t>
            </a:r>
            <a:r>
              <a:rPr lang="ja-JP" altLang="en-US" sz="2000" b="1" smtClean="0"/>
              <a:t>も</a:t>
            </a:r>
            <a:r>
              <a:rPr lang="ja-JP" altLang="en-US" sz="2000" b="1" dirty="0" smtClean="0"/>
              <a:t>企業と同様</a:t>
            </a:r>
            <a:r>
              <a:rPr lang="ja-JP" altLang="en-US" sz="2000" b="1" smtClean="0"/>
              <a:t>に使用者</a:t>
            </a:r>
            <a:r>
              <a:rPr lang="ja-JP" altLang="en-US" sz="2000" b="1" dirty="0" smtClean="0"/>
              <a:t>責任を負う（民法</a:t>
            </a:r>
            <a:r>
              <a:rPr lang="en-US" altLang="ja-JP" sz="2000" b="1" dirty="0" smtClean="0"/>
              <a:t>715</a:t>
            </a:r>
            <a:r>
              <a:rPr lang="ja-JP" altLang="en-US" sz="2000" b="1" dirty="0" smtClean="0"/>
              <a:t>条２）</a:t>
            </a:r>
            <a:endParaRPr lang="en-US" altLang="ja-JP" sz="2000" b="1" dirty="0" smtClean="0"/>
          </a:p>
          <a:p>
            <a:pPr eaLnBrk="1" hangingPunct="1"/>
            <a:endParaRPr lang="en-US" altLang="ja-JP" sz="400" b="1" dirty="0" smtClean="0"/>
          </a:p>
          <a:p>
            <a:pPr eaLnBrk="1" hangingPunct="1"/>
            <a:r>
              <a:rPr lang="ja-JP" altLang="en-US" sz="2000" b="1" dirty="0" smtClean="0"/>
              <a:t>・労働者</a:t>
            </a:r>
            <a:r>
              <a:rPr lang="ja-JP" altLang="en-US" sz="2000" b="1" dirty="0"/>
              <a:t>であっても、人事・給与・厚生・労務管理など一定</a:t>
            </a:r>
            <a:r>
              <a:rPr lang="ja-JP" altLang="en-US" sz="2000" b="1" dirty="0" smtClean="0"/>
              <a:t>の</a:t>
            </a:r>
            <a:endParaRPr lang="en-US" altLang="ja-JP" sz="2000" b="1" dirty="0" smtClean="0"/>
          </a:p>
          <a:p>
            <a:pPr eaLnBrk="1" hangingPunct="1"/>
            <a:r>
              <a:rPr lang="ja-JP" altLang="en-US" sz="2000" b="1" dirty="0"/>
              <a:t>　</a:t>
            </a:r>
            <a:r>
              <a:rPr lang="ja-JP" altLang="en-US" sz="2000" b="1" dirty="0" smtClean="0"/>
              <a:t>権限</a:t>
            </a:r>
            <a:r>
              <a:rPr lang="ja-JP" altLang="en-US" sz="2000" b="1" dirty="0"/>
              <a:t>と責任が与えられた者は使用者と</a:t>
            </a:r>
            <a:r>
              <a:rPr lang="ja-JP" altLang="en-US" sz="2000" b="1" dirty="0" smtClean="0"/>
              <a:t>みなす（労基法）</a:t>
            </a:r>
            <a:endParaRPr lang="ja-JP" altLang="en-US" dirty="0"/>
          </a:p>
        </p:txBody>
      </p:sp>
      <p:sp>
        <p:nvSpPr>
          <p:cNvPr id="15" name="Text Box 17"/>
          <p:cNvSpPr txBox="1">
            <a:spLocks noChangeArrowheads="1"/>
          </p:cNvSpPr>
          <p:nvPr/>
        </p:nvSpPr>
        <p:spPr bwMode="auto">
          <a:xfrm>
            <a:off x="7728584" y="3133715"/>
            <a:ext cx="4023360" cy="2308324"/>
          </a:xfrm>
          <a:prstGeom prst="rect">
            <a:avLst/>
          </a:prstGeom>
          <a:solidFill>
            <a:schemeClr val="bg1"/>
          </a:solidFill>
          <a:ln w="12700">
            <a:solidFill>
              <a:schemeClr val="tx1"/>
            </a:solid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eaLnBrk="1" hangingPunct="1"/>
            <a:r>
              <a:rPr lang="ja-JP" altLang="en-US" sz="2400" b="1" dirty="0">
                <a:solidFill>
                  <a:srgbClr val="008000"/>
                </a:solidFill>
              </a:rPr>
              <a:t>安全指示順守</a:t>
            </a:r>
            <a:r>
              <a:rPr lang="ja-JP" altLang="en-US" sz="2400" b="1" dirty="0" smtClean="0">
                <a:solidFill>
                  <a:srgbClr val="008000"/>
                </a:solidFill>
              </a:rPr>
              <a:t>義務</a:t>
            </a:r>
            <a:endParaRPr lang="en-US" altLang="ja-JP" sz="2400" b="1" dirty="0" smtClean="0">
              <a:solidFill>
                <a:srgbClr val="008000"/>
              </a:solidFill>
            </a:endParaRPr>
          </a:p>
          <a:p>
            <a:pPr eaLnBrk="1" hangingPunct="1"/>
            <a:r>
              <a:rPr lang="ja-JP" altLang="en-US" sz="2000" b="1" dirty="0" smtClean="0"/>
              <a:t>労働安全衛生法</a:t>
            </a:r>
            <a:r>
              <a:rPr lang="en-US" altLang="ja-JP" sz="2000" b="1" dirty="0" smtClean="0"/>
              <a:t>4</a:t>
            </a:r>
            <a:r>
              <a:rPr lang="ja-JP" altLang="en-US" sz="2000" b="1" dirty="0" smtClean="0"/>
              <a:t>条</a:t>
            </a:r>
            <a:endParaRPr lang="en-US" altLang="ja-JP" sz="2000" b="1" dirty="0" smtClean="0"/>
          </a:p>
          <a:p>
            <a:pPr eaLnBrk="1" hangingPunct="1"/>
            <a:r>
              <a:rPr lang="ja-JP" altLang="en-US" sz="2000" b="1" dirty="0"/>
              <a:t>労働者</a:t>
            </a:r>
            <a:r>
              <a:rPr lang="ja-JP" altLang="en-US" sz="2000" b="1" dirty="0" smtClean="0"/>
              <a:t>は、労働災害を</a:t>
            </a:r>
            <a:r>
              <a:rPr lang="ja-JP" altLang="en-US" sz="2000" b="1" dirty="0"/>
              <a:t>防止</a:t>
            </a:r>
            <a:r>
              <a:rPr lang="ja-JP" altLang="en-US" sz="2000" b="1" dirty="0" smtClean="0"/>
              <a:t>するため必要な事項を守るほか、事業者その他の関係者が実施する労働災害の防止に関する措置に協力するように努めなければならない</a:t>
            </a:r>
            <a:endParaRPr lang="ja-JP" altLang="en-US" sz="1600" dirty="0"/>
          </a:p>
        </p:txBody>
      </p:sp>
    </p:spTree>
    <p:extLst>
      <p:ext uri="{BB962C8B-B14F-4D97-AF65-F5344CB8AC3E}">
        <p14:creationId xmlns:p14="http://schemas.microsoft.com/office/powerpoint/2010/main" val="88083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4000" y="270933"/>
            <a:ext cx="2788745" cy="461665"/>
          </a:xfrm>
          <a:prstGeom prst="rect">
            <a:avLst/>
          </a:prstGeom>
          <a:solidFill>
            <a:srgbClr val="B7FFB7"/>
          </a:solidFill>
        </p:spPr>
        <p:txBody>
          <a:bodyPr wrap="square" rtlCol="0">
            <a:spAutoFit/>
          </a:bodyPr>
          <a:lstStyle/>
          <a:p>
            <a:r>
              <a:rPr lang="ja-JP" altLang="en-US" sz="2400" dirty="0" smtClean="0"/>
              <a:t>　</a:t>
            </a:r>
            <a:r>
              <a:rPr lang="ja-JP" altLang="en-US" sz="2400" b="1" dirty="0" smtClean="0"/>
              <a:t>労働安全衛生法</a:t>
            </a:r>
            <a:endParaRPr kumimoji="1" lang="ja-JP" altLang="en-US" sz="2400" b="1" dirty="0"/>
          </a:p>
        </p:txBody>
      </p:sp>
      <p:sp>
        <p:nvSpPr>
          <p:cNvPr id="3" name="テキスト ボックス 2"/>
          <p:cNvSpPr txBox="1"/>
          <p:nvPr/>
        </p:nvSpPr>
        <p:spPr>
          <a:xfrm>
            <a:off x="3640667" y="376351"/>
            <a:ext cx="8111066" cy="3170099"/>
          </a:xfrm>
          <a:prstGeom prst="rect">
            <a:avLst/>
          </a:prstGeom>
          <a:noFill/>
        </p:spPr>
        <p:txBody>
          <a:bodyPr wrap="square" rtlCol="0">
            <a:spAutoFit/>
          </a:bodyPr>
          <a:lstStyle/>
          <a:p>
            <a:r>
              <a:rPr kumimoji="1" lang="ja-JP" altLang="en-US" sz="2000" b="1" dirty="0" smtClean="0">
                <a:solidFill>
                  <a:srgbClr val="FF0000"/>
                </a:solidFill>
              </a:rPr>
              <a:t>作業に伴う危険を、作業実施の前に除去する責任を課した法律</a:t>
            </a:r>
            <a:endParaRPr kumimoji="1" lang="en-US" altLang="ja-JP" sz="2000" b="1" dirty="0" smtClean="0">
              <a:solidFill>
                <a:srgbClr val="FF0000"/>
              </a:solidFill>
            </a:endParaRPr>
          </a:p>
          <a:p>
            <a:r>
              <a:rPr lang="ja-JP" altLang="en-US" sz="2000" dirty="0" smtClean="0"/>
              <a:t>労働災害発生させた結果責任より、労働災害発生を防止するための予防責任を課している</a:t>
            </a:r>
            <a:endParaRPr lang="en-US" altLang="ja-JP" sz="2000" dirty="0" smtClean="0"/>
          </a:p>
          <a:p>
            <a:endParaRPr lang="en-US" altLang="ja-JP" sz="2000" dirty="0"/>
          </a:p>
          <a:p>
            <a:r>
              <a:rPr lang="ja-JP" altLang="en-US" sz="2000" dirty="0"/>
              <a:t>労働現場における具体的な危険の種類ごとに、予想される災害に対する危険防止措置を定めて、事業者に罰則をもってその履行を強制している。労働者は、事業者の措置に協力することしている</a:t>
            </a:r>
            <a:r>
              <a:rPr lang="ja-JP" altLang="en-US" sz="2000" dirty="0" smtClean="0"/>
              <a:t>。</a:t>
            </a:r>
            <a:endParaRPr lang="en-US" altLang="ja-JP" sz="2000" dirty="0" smtClean="0"/>
          </a:p>
          <a:p>
            <a:endParaRPr lang="en-US" altLang="ja-JP" sz="2000" dirty="0"/>
          </a:p>
          <a:p>
            <a:r>
              <a:rPr lang="ja-JP" altLang="en-US" sz="2000" dirty="0"/>
              <a:t>安全衛生法は災害防止の最低限度を定めたものであり、その他必要に応じて危険防止措置を講じないと、安全確保はできない（法</a:t>
            </a:r>
            <a:r>
              <a:rPr lang="en-US" altLang="ja-JP" sz="2000" dirty="0"/>
              <a:t>3</a:t>
            </a:r>
            <a:r>
              <a:rPr lang="ja-JP" altLang="en-US" sz="2000" dirty="0"/>
              <a:t>条に同趣旨</a:t>
            </a:r>
            <a:r>
              <a:rPr lang="ja-JP" altLang="en-US" sz="2000" dirty="0" smtClean="0"/>
              <a:t>）</a:t>
            </a:r>
            <a:endParaRPr kumimoji="1" lang="ja-JP" altLang="en-US" sz="2000" dirty="0"/>
          </a:p>
        </p:txBody>
      </p:sp>
      <p:sp>
        <p:nvSpPr>
          <p:cNvPr id="4" name="テキスト ボックス 3"/>
          <p:cNvSpPr txBox="1"/>
          <p:nvPr/>
        </p:nvSpPr>
        <p:spPr>
          <a:xfrm>
            <a:off x="1007536" y="5702067"/>
            <a:ext cx="9245599" cy="1015663"/>
          </a:xfrm>
          <a:prstGeom prst="rect">
            <a:avLst/>
          </a:prstGeom>
          <a:noFill/>
        </p:spPr>
        <p:txBody>
          <a:bodyPr wrap="square" rtlCol="0">
            <a:spAutoFit/>
          </a:bodyPr>
          <a:lstStyle/>
          <a:p>
            <a:r>
              <a:rPr kumimoji="1" lang="ja-JP" altLang="en-US" sz="2000" b="1" dirty="0" smtClean="0">
                <a:solidFill>
                  <a:srgbClr val="002060"/>
                </a:solidFill>
                <a:latin typeface="AR丸ゴシック体M" panose="020B0609010101010101" pitchFamily="49" charset="-128"/>
                <a:ea typeface="AR丸ゴシック体M" panose="020B0609010101010101" pitchFamily="49" charset="-128"/>
              </a:rPr>
              <a:t>労働安全衛生法は、労働災害再発防止対策事例集？</a:t>
            </a:r>
            <a:endParaRPr kumimoji="1" lang="en-US" altLang="ja-JP" sz="2000" b="1" dirty="0" smtClean="0">
              <a:solidFill>
                <a:srgbClr val="002060"/>
              </a:solidFill>
              <a:latin typeface="AR丸ゴシック体M" panose="020B0609010101010101" pitchFamily="49" charset="-128"/>
              <a:ea typeface="AR丸ゴシック体M" panose="020B0609010101010101" pitchFamily="49" charset="-128"/>
            </a:endParaRPr>
          </a:p>
          <a:p>
            <a:r>
              <a:rPr lang="ja-JP" altLang="en-US" sz="2000" dirty="0" smtClean="0"/>
              <a:t>　・・・しなければならない　　・・・すること　　☜そのようにしなかったから災害発生した</a:t>
            </a:r>
            <a:endParaRPr lang="en-US" altLang="ja-JP" sz="2000" dirty="0" smtClean="0"/>
          </a:p>
          <a:p>
            <a:r>
              <a:rPr lang="ja-JP" altLang="en-US" sz="2000" dirty="0"/>
              <a:t>　</a:t>
            </a:r>
            <a:r>
              <a:rPr lang="ja-JP" altLang="en-US" sz="2000" dirty="0" smtClean="0"/>
              <a:t>・・・してはならない　　　　　　　　　　　　　　</a:t>
            </a:r>
            <a:r>
              <a:rPr lang="ja-JP" altLang="en-US" sz="2000" dirty="0"/>
              <a:t> ☜そのように</a:t>
            </a:r>
            <a:r>
              <a:rPr lang="ja-JP" altLang="en-US" sz="2000" dirty="0" smtClean="0"/>
              <a:t>した</a:t>
            </a:r>
            <a:r>
              <a:rPr lang="ja-JP" altLang="en-US" sz="2000" dirty="0"/>
              <a:t>から災害発生した</a:t>
            </a:r>
            <a:r>
              <a:rPr lang="ja-JP" altLang="en-US" sz="2000" dirty="0" smtClean="0"/>
              <a:t>　</a:t>
            </a:r>
            <a:r>
              <a:rPr lang="ja-JP" altLang="en-US" dirty="0" smtClean="0"/>
              <a:t>　</a:t>
            </a:r>
            <a:endParaRPr kumimoji="1" lang="ja-JP" altLang="en-US" dirty="0"/>
          </a:p>
        </p:txBody>
      </p:sp>
      <p:sp>
        <p:nvSpPr>
          <p:cNvPr id="5" name="テキスト ボックス 4"/>
          <p:cNvSpPr txBox="1"/>
          <p:nvPr/>
        </p:nvSpPr>
        <p:spPr>
          <a:xfrm>
            <a:off x="304799" y="2259496"/>
            <a:ext cx="2523066" cy="2554545"/>
          </a:xfrm>
          <a:prstGeom prst="rect">
            <a:avLst/>
          </a:prstGeom>
          <a:noFill/>
          <a:ln w="3175">
            <a:solidFill>
              <a:srgbClr val="FF0000"/>
            </a:solidFill>
          </a:ln>
        </p:spPr>
        <p:txBody>
          <a:bodyPr wrap="square" rtlCol="0">
            <a:spAutoFit/>
          </a:bodyPr>
          <a:lstStyle/>
          <a:p>
            <a:r>
              <a:rPr kumimoji="1" lang="ja-JP" altLang="en-US" sz="2000" b="1" dirty="0" smtClean="0">
                <a:solidFill>
                  <a:srgbClr val="FF0000"/>
                </a:solidFill>
              </a:rPr>
              <a:t>安全配慮義務</a:t>
            </a:r>
            <a:endParaRPr kumimoji="1" lang="en-US" altLang="ja-JP" sz="2000" b="1" dirty="0" smtClean="0">
              <a:solidFill>
                <a:srgbClr val="FF0000"/>
              </a:solidFill>
            </a:endParaRPr>
          </a:p>
          <a:p>
            <a:r>
              <a:rPr lang="ja-JP" altLang="en-US" sz="2000" dirty="0" smtClean="0"/>
              <a:t>（労働契約法第</a:t>
            </a:r>
            <a:r>
              <a:rPr lang="en-US" altLang="ja-JP" sz="2000" dirty="0"/>
              <a:t>5</a:t>
            </a:r>
            <a:r>
              <a:rPr lang="ja-JP" altLang="en-US" sz="2000" dirty="0" smtClean="0"/>
              <a:t>条）</a:t>
            </a:r>
            <a:endParaRPr lang="en-US" altLang="ja-JP" sz="2000" dirty="0" smtClean="0"/>
          </a:p>
          <a:p>
            <a:r>
              <a:rPr lang="ja-JP" altLang="en-US" sz="2000" dirty="0" smtClean="0"/>
              <a:t>同法に罰則</a:t>
            </a:r>
            <a:r>
              <a:rPr lang="ja-JP" altLang="en-US" sz="2000" dirty="0"/>
              <a:t>規定</a:t>
            </a:r>
            <a:r>
              <a:rPr lang="ja-JP" altLang="en-US" sz="2000" dirty="0" smtClean="0"/>
              <a:t>はないが、安全配慮義務を果たせなかった場合は、債務不履行責任が生じるという民法上の判例が定着</a:t>
            </a:r>
            <a:endParaRPr kumimoji="1" lang="ja-JP" altLang="en-US" sz="2000" dirty="0"/>
          </a:p>
        </p:txBody>
      </p:sp>
      <p:sp>
        <p:nvSpPr>
          <p:cNvPr id="6" name="左右矢印 5"/>
          <p:cNvSpPr/>
          <p:nvPr/>
        </p:nvSpPr>
        <p:spPr>
          <a:xfrm>
            <a:off x="2929466" y="3031067"/>
            <a:ext cx="609600" cy="270933"/>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675" y="3860802"/>
            <a:ext cx="1261680" cy="158498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9469" y="3839348"/>
            <a:ext cx="1386623" cy="1655002"/>
          </a:xfrm>
          <a:prstGeom prst="rect">
            <a:avLst/>
          </a:prstGeom>
        </p:spPr>
      </p:pic>
      <p:sp>
        <p:nvSpPr>
          <p:cNvPr id="9" name="テキスト ボックス 8"/>
          <p:cNvSpPr txBox="1"/>
          <p:nvPr/>
        </p:nvSpPr>
        <p:spPr>
          <a:xfrm>
            <a:off x="7518388" y="4301066"/>
            <a:ext cx="1828800" cy="646331"/>
          </a:xfrm>
          <a:prstGeom prst="rect">
            <a:avLst/>
          </a:prstGeom>
          <a:noFill/>
        </p:spPr>
        <p:txBody>
          <a:bodyPr wrap="square" rtlCol="0">
            <a:spAutoFit/>
          </a:bodyPr>
          <a:lstStyle/>
          <a:p>
            <a:r>
              <a:rPr kumimoji="1" lang="ja-JP" altLang="en-US" b="1" dirty="0" smtClean="0">
                <a:solidFill>
                  <a:srgbClr val="FF0000"/>
                </a:solidFill>
              </a:rPr>
              <a:t>結局みんなのための法律なんだ</a:t>
            </a:r>
            <a:endParaRPr kumimoji="1" lang="ja-JP" altLang="en-US" b="1" dirty="0">
              <a:solidFill>
                <a:srgbClr val="FF0000"/>
              </a:solidFill>
            </a:endParaRPr>
          </a:p>
        </p:txBody>
      </p:sp>
      <p:sp>
        <p:nvSpPr>
          <p:cNvPr id="10" name="テキスト ボックス 9"/>
          <p:cNvSpPr txBox="1"/>
          <p:nvPr/>
        </p:nvSpPr>
        <p:spPr>
          <a:xfrm>
            <a:off x="4673597" y="4301066"/>
            <a:ext cx="1958142" cy="646331"/>
          </a:xfrm>
          <a:prstGeom prst="rect">
            <a:avLst/>
          </a:prstGeom>
          <a:noFill/>
        </p:spPr>
        <p:txBody>
          <a:bodyPr wrap="square" rtlCol="0">
            <a:spAutoFit/>
          </a:bodyPr>
          <a:lstStyle/>
          <a:p>
            <a:r>
              <a:rPr kumimoji="1" lang="ja-JP" altLang="en-US" dirty="0" smtClean="0"/>
              <a:t>安全は会社のため、</a:t>
            </a:r>
            <a:r>
              <a:rPr lang="ja-JP" altLang="en-US" dirty="0" smtClean="0"/>
              <a:t>従業員のた</a:t>
            </a:r>
            <a:r>
              <a:rPr lang="ja-JP" altLang="en-US" dirty="0"/>
              <a:t>め</a:t>
            </a:r>
            <a:endParaRPr kumimoji="1" lang="ja-JP" altLang="en-US" dirty="0"/>
          </a:p>
        </p:txBody>
      </p:sp>
      <p:sp>
        <p:nvSpPr>
          <p:cNvPr id="11" name="テキスト ボックス 10"/>
          <p:cNvSpPr txBox="1"/>
          <p:nvPr/>
        </p:nvSpPr>
        <p:spPr>
          <a:xfrm>
            <a:off x="10232895" y="4295089"/>
            <a:ext cx="1840569" cy="646331"/>
          </a:xfrm>
          <a:prstGeom prst="rect">
            <a:avLst/>
          </a:prstGeom>
          <a:noFill/>
        </p:spPr>
        <p:txBody>
          <a:bodyPr wrap="square" rtlCol="0">
            <a:spAutoFit/>
          </a:bodyPr>
          <a:lstStyle/>
          <a:p>
            <a:r>
              <a:rPr kumimoji="1" lang="ja-JP" altLang="en-US" dirty="0" smtClean="0"/>
              <a:t>安全は自分のため、家族のため</a:t>
            </a:r>
            <a:endParaRPr kumimoji="1" lang="ja-JP" altLang="en-US" dirty="0"/>
          </a:p>
        </p:txBody>
      </p:sp>
    </p:spTree>
    <p:extLst>
      <p:ext uri="{BB962C8B-B14F-4D97-AF65-F5344CB8AC3E}">
        <p14:creationId xmlns:p14="http://schemas.microsoft.com/office/powerpoint/2010/main" val="28528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1557" y="2321335"/>
            <a:ext cx="11106023" cy="1613979"/>
          </a:xfrm>
          <a:prstGeom prst="rect">
            <a:avLst/>
          </a:prstGeom>
          <a:ln w="38100" cmpd="dbl">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Tx/>
              <a:buNone/>
            </a:pPr>
            <a:r>
              <a:rPr lang="ja-JP" altLang="en-US" sz="2000" dirty="0" smtClean="0">
                <a:ea typeface="ＭＳ ゴシック" panose="020B0609070205080204" pitchFamily="49" charset="-128"/>
              </a:rPr>
              <a:t>　事業者は、労働者の生命と健康を保持するための注意義務を尽くしながら就労させることが、</a:t>
            </a:r>
            <a:endParaRPr lang="en-US" altLang="ja-JP" sz="2000" dirty="0" smtClean="0">
              <a:ea typeface="ＭＳ ゴシック" panose="020B0609070205080204" pitchFamily="49" charset="-128"/>
            </a:endParaRPr>
          </a:p>
          <a:p>
            <a:pPr>
              <a:buFontTx/>
              <a:buNone/>
            </a:pPr>
            <a:r>
              <a:rPr lang="ja-JP" altLang="en-US" sz="2000" dirty="0" smtClean="0">
                <a:ea typeface="ＭＳ ゴシック" panose="020B0609070205080204" pitchFamily="49" charset="-128"/>
              </a:rPr>
              <a:t>暗黙の契約内容となっており、この安全配慮義務が果たせなかった場合は債務不履行責任が生じ</a:t>
            </a:r>
            <a:endParaRPr lang="en-US" altLang="ja-JP" sz="2000" dirty="0" smtClean="0">
              <a:ea typeface="ＭＳ ゴシック" panose="020B0609070205080204" pitchFamily="49" charset="-128"/>
            </a:endParaRPr>
          </a:p>
          <a:p>
            <a:pPr>
              <a:buFontTx/>
              <a:buNone/>
            </a:pPr>
            <a:r>
              <a:rPr lang="ja-JP" altLang="en-US" sz="2000" dirty="0" smtClean="0">
                <a:ea typeface="ＭＳ ゴシック" panose="020B0609070205080204" pitchFamily="49" charset="-128"/>
              </a:rPr>
              <a:t>るという、判例に基づく法律上の概念であったものを、労働契約法</a:t>
            </a:r>
            <a:r>
              <a:rPr lang="en-US" altLang="ja-JP" sz="2000" dirty="0" smtClean="0">
                <a:ea typeface="ＭＳ ゴシック" panose="020B0609070205080204" pitchFamily="49" charset="-128"/>
              </a:rPr>
              <a:t>(H20.3.1</a:t>
            </a:r>
            <a:r>
              <a:rPr lang="ja-JP" altLang="en-US" sz="2000" dirty="0" smtClean="0">
                <a:ea typeface="ＭＳ ゴシック" panose="020B0609070205080204" pitchFamily="49" charset="-128"/>
              </a:rPr>
              <a:t>施行</a:t>
            </a:r>
            <a:r>
              <a:rPr lang="en-US" altLang="ja-JP" sz="2000" dirty="0" smtClean="0">
                <a:ea typeface="ＭＳ ゴシック" panose="020B0609070205080204" pitchFamily="49" charset="-128"/>
              </a:rPr>
              <a:t>)</a:t>
            </a:r>
            <a:r>
              <a:rPr lang="ja-JP" altLang="en-US" sz="2000" dirty="0" smtClean="0">
                <a:ea typeface="ＭＳ ゴシック" panose="020B0609070205080204" pitchFamily="49" charset="-128"/>
              </a:rPr>
              <a:t>において、法律</a:t>
            </a:r>
            <a:endParaRPr lang="en-US" altLang="ja-JP" sz="2000" dirty="0" smtClean="0">
              <a:ea typeface="ＭＳ ゴシック" panose="020B0609070205080204" pitchFamily="49" charset="-128"/>
            </a:endParaRPr>
          </a:p>
          <a:p>
            <a:pPr>
              <a:buFontTx/>
              <a:buNone/>
            </a:pPr>
            <a:r>
              <a:rPr lang="ja-JP" altLang="en-US" sz="2000" dirty="0" smtClean="0">
                <a:ea typeface="ＭＳ ゴシック" panose="020B0609070205080204" pitchFamily="49" charset="-128"/>
              </a:rPr>
              <a:t>上の根拠とされた。</a:t>
            </a:r>
          </a:p>
        </p:txBody>
      </p:sp>
      <p:sp>
        <p:nvSpPr>
          <p:cNvPr id="3" name="Text Box 6"/>
          <p:cNvSpPr txBox="1">
            <a:spLocks noChangeArrowheads="1"/>
          </p:cNvSpPr>
          <p:nvPr/>
        </p:nvSpPr>
        <p:spPr bwMode="auto">
          <a:xfrm>
            <a:off x="3867403" y="146414"/>
            <a:ext cx="3384550" cy="519112"/>
          </a:xfrm>
          <a:prstGeom prst="rect">
            <a:avLst/>
          </a:prstGeom>
          <a:solidFill>
            <a:srgbClr val="87FF61">
              <a:alpha val="50195"/>
            </a:srgbClr>
          </a:solidFill>
          <a:ln>
            <a:noFill/>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800" dirty="0"/>
              <a:t>安全配慮義務</a:t>
            </a:r>
          </a:p>
        </p:txBody>
      </p:sp>
      <p:sp>
        <p:nvSpPr>
          <p:cNvPr id="4" name="Text Box 8"/>
          <p:cNvSpPr txBox="1">
            <a:spLocks noChangeArrowheads="1"/>
          </p:cNvSpPr>
          <p:nvPr/>
        </p:nvSpPr>
        <p:spPr bwMode="auto">
          <a:xfrm>
            <a:off x="3724290" y="3690825"/>
            <a:ext cx="7055325" cy="400110"/>
          </a:xfrm>
          <a:prstGeom prst="rect">
            <a:avLst/>
          </a:prstGeom>
          <a:solidFill>
            <a:schemeClr val="bg1"/>
          </a:solidFill>
          <a:ln w="12700">
            <a:solidFill>
              <a:schemeClr val="tx1"/>
            </a:solidFill>
            <a:miter lim="800000"/>
            <a:headEnd/>
            <a:tailEnd/>
          </a:ln>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災害発生を未然に防止するための物的・人的管理を尽くす義務</a:t>
            </a:r>
          </a:p>
        </p:txBody>
      </p:sp>
      <p:sp>
        <p:nvSpPr>
          <p:cNvPr id="5" name="Text Box 10"/>
          <p:cNvSpPr txBox="1">
            <a:spLocks noChangeArrowheads="1"/>
          </p:cNvSpPr>
          <p:nvPr/>
        </p:nvSpPr>
        <p:spPr bwMode="auto">
          <a:xfrm>
            <a:off x="323850" y="4821006"/>
            <a:ext cx="9185910" cy="707886"/>
          </a:xfrm>
          <a:prstGeom prst="rect">
            <a:avLst/>
          </a:prstGeom>
          <a:solidFill>
            <a:srgbClr val="FFCCFF">
              <a:alpha val="50980"/>
            </a:srgbClr>
          </a:solidFill>
          <a:ln w="6350">
            <a:solidFill>
              <a:srgbClr val="FFAFF2"/>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直接雇用関係ない下請労働者の災害に、元請の損害賠償責任を認めたものもある（事実上の指揮監督機能に付随する「信義則」）</a:t>
            </a:r>
          </a:p>
        </p:txBody>
      </p:sp>
      <p:sp>
        <p:nvSpPr>
          <p:cNvPr id="6" name="Text Box 12"/>
          <p:cNvSpPr txBox="1">
            <a:spLocks noChangeArrowheads="1"/>
          </p:cNvSpPr>
          <p:nvPr/>
        </p:nvSpPr>
        <p:spPr bwMode="auto">
          <a:xfrm>
            <a:off x="2993073" y="6240244"/>
            <a:ext cx="565715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義務履行と権限委任：</a:t>
            </a:r>
            <a:r>
              <a:rPr lang="ja-JP" altLang="en-US" sz="2000" dirty="0"/>
              <a:t>管理・監督者＝直接行為者</a:t>
            </a:r>
          </a:p>
        </p:txBody>
      </p:sp>
      <p:sp>
        <p:nvSpPr>
          <p:cNvPr id="7" name="Text Box 13"/>
          <p:cNvSpPr txBox="1">
            <a:spLocks noChangeArrowheads="1"/>
          </p:cNvSpPr>
          <p:nvPr/>
        </p:nvSpPr>
        <p:spPr bwMode="auto">
          <a:xfrm>
            <a:off x="3012756" y="5695168"/>
            <a:ext cx="563746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t>安全配慮義務主体：</a:t>
            </a:r>
            <a:r>
              <a:rPr lang="ja-JP" altLang="en-US" sz="2000" dirty="0"/>
              <a:t>事業者＝任命権者</a:t>
            </a:r>
          </a:p>
        </p:txBody>
      </p:sp>
      <p:sp>
        <p:nvSpPr>
          <p:cNvPr id="8" name="Text Box 14"/>
          <p:cNvSpPr txBox="1">
            <a:spLocks noChangeArrowheads="1"/>
          </p:cNvSpPr>
          <p:nvPr/>
        </p:nvSpPr>
        <p:spPr bwMode="auto">
          <a:xfrm>
            <a:off x="9781857" y="5682679"/>
            <a:ext cx="1867600" cy="861774"/>
          </a:xfrm>
          <a:prstGeom prst="rect">
            <a:avLst/>
          </a:prstGeom>
          <a:solidFill>
            <a:srgbClr val="FFCCFF">
              <a:alpha val="50195"/>
            </a:srgbClr>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t>両者とも処罰</a:t>
            </a:r>
          </a:p>
          <a:p>
            <a:pPr algn="ctr" eaLnBrk="1" hangingPunct="1">
              <a:spcBef>
                <a:spcPct val="50000"/>
              </a:spcBef>
            </a:pPr>
            <a:r>
              <a:rPr lang="ja-JP" altLang="en-US" sz="2000" dirty="0"/>
              <a:t>（両罰規程）</a:t>
            </a:r>
          </a:p>
        </p:txBody>
      </p:sp>
      <p:sp>
        <p:nvSpPr>
          <p:cNvPr id="9" name="Line 15"/>
          <p:cNvSpPr>
            <a:spLocks noChangeShapeType="1"/>
          </p:cNvSpPr>
          <p:nvPr/>
        </p:nvSpPr>
        <p:spPr bwMode="auto">
          <a:xfrm>
            <a:off x="8650224" y="5871194"/>
            <a:ext cx="1131632" cy="224084"/>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6"/>
          <p:cNvSpPr>
            <a:spLocks noChangeShapeType="1"/>
          </p:cNvSpPr>
          <p:nvPr/>
        </p:nvSpPr>
        <p:spPr bwMode="auto">
          <a:xfrm flipH="1">
            <a:off x="8650224" y="6134778"/>
            <a:ext cx="1131632" cy="28431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11" name="Text Box 8"/>
          <p:cNvSpPr txBox="1">
            <a:spLocks noChangeArrowheads="1"/>
          </p:cNvSpPr>
          <p:nvPr/>
        </p:nvSpPr>
        <p:spPr bwMode="auto">
          <a:xfrm>
            <a:off x="531557" y="873101"/>
            <a:ext cx="11106023" cy="1200329"/>
          </a:xfrm>
          <a:prstGeom prst="rect">
            <a:avLst/>
          </a:prstGeom>
          <a:solidFill>
            <a:srgbClr val="DBFDEF"/>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ja-JP" altLang="en-US" sz="2400" dirty="0">
                <a:latin typeface="Arial" charset="0"/>
              </a:rPr>
              <a:t>労働契約法　第５条　</a:t>
            </a:r>
          </a:p>
          <a:p>
            <a:pPr>
              <a:defRPr/>
            </a:pPr>
            <a:endParaRPr lang="ja-JP" altLang="en-US" sz="800" dirty="0">
              <a:latin typeface="Arial" charset="0"/>
            </a:endParaRPr>
          </a:p>
          <a:p>
            <a:pPr>
              <a:defRPr/>
            </a:pPr>
            <a:r>
              <a:rPr lang="ja-JP" altLang="en-US" sz="2000" dirty="0">
                <a:latin typeface="Arial" charset="0"/>
              </a:rPr>
              <a:t>使用者は、労働契約に伴い、労働者がその生命、身体等の安全を確保しつつ労働することができるよう、必要な配慮をするものとする。</a:t>
            </a:r>
            <a:endParaRPr lang="ja-JP" altLang="en-US" sz="1600" dirty="0">
              <a:latin typeface="Arial" charset="0"/>
            </a:endParaRPr>
          </a:p>
        </p:txBody>
      </p:sp>
      <p:sp>
        <p:nvSpPr>
          <p:cNvPr id="12" name="Text Box 9"/>
          <p:cNvSpPr txBox="1">
            <a:spLocks noChangeArrowheads="1"/>
          </p:cNvSpPr>
          <p:nvPr/>
        </p:nvSpPr>
        <p:spPr bwMode="auto">
          <a:xfrm>
            <a:off x="7641048" y="802960"/>
            <a:ext cx="4103688" cy="403225"/>
          </a:xfrm>
          <a:prstGeom prst="rect">
            <a:avLst/>
          </a:prstGeom>
          <a:solidFill>
            <a:schemeClr val="bg1"/>
          </a:solidFill>
          <a:ln w="6350">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a:t>安全配慮義務の法律上の根拠規定</a:t>
            </a:r>
            <a:endParaRPr lang="ja-JP" altLang="en-US" dirty="0"/>
          </a:p>
        </p:txBody>
      </p:sp>
      <p:sp>
        <p:nvSpPr>
          <p:cNvPr id="13" name="Text Box 9"/>
          <p:cNvSpPr txBox="1">
            <a:spLocks noChangeArrowheads="1"/>
          </p:cNvSpPr>
          <p:nvPr/>
        </p:nvSpPr>
        <p:spPr bwMode="auto">
          <a:xfrm>
            <a:off x="6084568" y="4237487"/>
            <a:ext cx="5540152" cy="400110"/>
          </a:xfrm>
          <a:prstGeom prst="rect">
            <a:avLst/>
          </a:prstGeom>
          <a:solidFill>
            <a:schemeClr val="bg1">
              <a:alpha val="50195"/>
            </a:schemeClr>
          </a:solidFill>
          <a:ln w="12700">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t>結果責任でなく、予防</a:t>
            </a:r>
            <a:r>
              <a:rPr lang="ja-JP" altLang="en-US" sz="2000" dirty="0" smtClean="0"/>
              <a:t>責任　</a:t>
            </a:r>
            <a:r>
              <a:rPr lang="ja-JP" altLang="en-US" sz="2000" b="1" i="1" dirty="0">
                <a:solidFill>
                  <a:srgbClr val="0000FF"/>
                </a:solidFill>
                <a:ea typeface="HG丸ｺﾞｼｯｸM-PRO" panose="020F0600000000000000" pitchFamily="50" charset="-128"/>
              </a:rPr>
              <a:t>カモ知れない</a:t>
            </a:r>
            <a:r>
              <a:rPr lang="ja-JP" altLang="en-US" sz="2000" b="1" i="1" dirty="0" smtClean="0">
                <a:solidFill>
                  <a:srgbClr val="0000FF"/>
                </a:solidFill>
                <a:ea typeface="HG丸ｺﾞｼｯｸM-PRO" panose="020F0600000000000000" pitchFamily="50" charset="-128"/>
              </a:rPr>
              <a:t>責任</a:t>
            </a:r>
            <a:endParaRPr lang="ja-JP" altLang="en-US" sz="2000" dirty="0"/>
          </a:p>
        </p:txBody>
      </p:sp>
    </p:spTree>
    <p:extLst>
      <p:ext uri="{BB962C8B-B14F-4D97-AF65-F5344CB8AC3E}">
        <p14:creationId xmlns:p14="http://schemas.microsoft.com/office/powerpoint/2010/main" val="27151463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2569</Words>
  <Application>Microsoft Office PowerPoint</Application>
  <PresentationFormat>ワイド画面</PresentationFormat>
  <Paragraphs>426</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AR丸ゴシック体M</vt:lpstr>
      <vt:lpstr>HGP創英角ﾎﾟｯﾌﾟ体</vt:lpstr>
      <vt:lpstr>HG丸ｺﾞｼｯｸM-PRO</vt:lpstr>
      <vt:lpstr>ＭＳ Ｐゴシック</vt:lpstr>
      <vt:lpstr>ＭＳ ゴシック</vt:lpstr>
      <vt:lpstr>富士ポップ</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owner</cp:lastModifiedBy>
  <cp:revision>70</cp:revision>
  <cp:lastPrinted>2017-03-17T03:57:52Z</cp:lastPrinted>
  <dcterms:created xsi:type="dcterms:W3CDTF">2017-03-16T01:04:41Z</dcterms:created>
  <dcterms:modified xsi:type="dcterms:W3CDTF">2017-03-20T01:14:04Z</dcterms:modified>
</cp:coreProperties>
</file>